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58" r:id="rId4"/>
    <p:sldId id="286" r:id="rId5"/>
    <p:sldId id="285" r:id="rId6"/>
    <p:sldId id="284" r:id="rId7"/>
    <p:sldId id="287" r:id="rId8"/>
    <p:sldId id="288" r:id="rId9"/>
    <p:sldId id="289" r:id="rId10"/>
    <p:sldId id="293" r:id="rId11"/>
    <p:sldId id="265" r:id="rId12"/>
    <p:sldId id="260" r:id="rId13"/>
    <p:sldId id="261" r:id="rId14"/>
    <p:sldId id="272" r:id="rId15"/>
    <p:sldId id="266" r:id="rId16"/>
    <p:sldId id="280" r:id="rId17"/>
    <p:sldId id="281" r:id="rId18"/>
    <p:sldId id="267" r:id="rId19"/>
    <p:sldId id="268" r:id="rId20"/>
    <p:sldId id="263" r:id="rId21"/>
    <p:sldId id="269" r:id="rId22"/>
    <p:sldId id="294" r:id="rId23"/>
    <p:sldId id="270" r:id="rId24"/>
    <p:sldId id="279" r:id="rId25"/>
    <p:sldId id="290" r:id="rId26"/>
    <p:sldId id="291" r:id="rId27"/>
  </p:sldIdLst>
  <p:sldSz cx="12192000" cy="6858000"/>
  <p:notesSz cx="6997700" cy="92725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74" autoAdjust="0"/>
    <p:restoredTop sz="96472" autoAdjust="0"/>
  </p:normalViewPr>
  <p:slideViewPr>
    <p:cSldViewPr snapToGrid="0">
      <p:cViewPr varScale="1">
        <p:scale>
          <a:sx n="77" d="100"/>
          <a:sy n="77" d="100"/>
        </p:scale>
        <p:origin x="120" y="5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988"/>
    </p:cViewPr>
  </p:sorterViewPr>
  <p:notesViewPr>
    <p:cSldViewPr snapToGrid="0">
      <p:cViewPr varScale="1">
        <p:scale>
          <a:sx n="51" d="100"/>
          <a:sy n="51" d="100"/>
        </p:scale>
        <p:origin x="2668" y="5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2337" cy="465239"/>
          </a:xfrm>
          <a:prstGeom prst="rect">
            <a:avLst/>
          </a:prstGeom>
        </p:spPr>
        <p:txBody>
          <a:bodyPr vert="horz" lIns="92954" tIns="46477" rIns="92954" bIns="4647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3744" y="0"/>
            <a:ext cx="3032337" cy="465239"/>
          </a:xfrm>
          <a:prstGeom prst="rect">
            <a:avLst/>
          </a:prstGeom>
        </p:spPr>
        <p:txBody>
          <a:bodyPr vert="horz" lIns="92954" tIns="46477" rIns="92954" bIns="46477" rtlCol="0"/>
          <a:lstStyle>
            <a:lvl1pPr algn="r">
              <a:defRPr sz="1200"/>
            </a:lvl1pPr>
          </a:lstStyle>
          <a:p>
            <a:fld id="{DEB2C8DB-AEC6-4C03-ABF4-AC916E621DF7}" type="datetimeFigureOut">
              <a:rPr lang="en-US" smtClean="0"/>
              <a:t>5/26/2021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07350"/>
            <a:ext cx="3032337" cy="465238"/>
          </a:xfrm>
          <a:prstGeom prst="rect">
            <a:avLst/>
          </a:prstGeom>
        </p:spPr>
        <p:txBody>
          <a:bodyPr vert="horz" lIns="92954" tIns="46477" rIns="92954" bIns="4647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3744" y="8807350"/>
            <a:ext cx="3032337" cy="465238"/>
          </a:xfrm>
          <a:prstGeom prst="rect">
            <a:avLst/>
          </a:prstGeom>
        </p:spPr>
        <p:txBody>
          <a:bodyPr vert="horz" lIns="92954" tIns="46477" rIns="92954" bIns="46477" rtlCol="0" anchor="b"/>
          <a:lstStyle>
            <a:lvl1pPr algn="r">
              <a:defRPr sz="1200"/>
            </a:lvl1pPr>
          </a:lstStyle>
          <a:p>
            <a:fld id="{F2AF6F09-213C-4503-8A63-C8D2977AE9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8804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2337" cy="465239"/>
          </a:xfrm>
          <a:prstGeom prst="rect">
            <a:avLst/>
          </a:prstGeom>
        </p:spPr>
        <p:txBody>
          <a:bodyPr vert="horz" lIns="92954" tIns="46477" rIns="92954" bIns="4647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3744" y="0"/>
            <a:ext cx="3032337" cy="465239"/>
          </a:xfrm>
          <a:prstGeom prst="rect">
            <a:avLst/>
          </a:prstGeom>
        </p:spPr>
        <p:txBody>
          <a:bodyPr vert="horz" lIns="92954" tIns="46477" rIns="92954" bIns="46477" rtlCol="0"/>
          <a:lstStyle>
            <a:lvl1pPr algn="r">
              <a:defRPr sz="1200"/>
            </a:lvl1pPr>
          </a:lstStyle>
          <a:p>
            <a:fld id="{F1F39C12-3E91-4649-95E1-0DE410D7F56B}" type="datetimeFigureOut">
              <a:rPr lang="en-US" smtClean="0"/>
              <a:t>5/26/2021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58875"/>
            <a:ext cx="5562600" cy="31289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4" tIns="46477" rIns="92954" bIns="4647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9770" y="4462432"/>
            <a:ext cx="5598160" cy="3651082"/>
          </a:xfrm>
          <a:prstGeom prst="rect">
            <a:avLst/>
          </a:prstGeom>
        </p:spPr>
        <p:txBody>
          <a:bodyPr vert="horz" lIns="92954" tIns="46477" rIns="92954" bIns="46477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07350"/>
            <a:ext cx="3032337" cy="465238"/>
          </a:xfrm>
          <a:prstGeom prst="rect">
            <a:avLst/>
          </a:prstGeom>
        </p:spPr>
        <p:txBody>
          <a:bodyPr vert="horz" lIns="92954" tIns="46477" rIns="92954" bIns="4647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3744" y="8807350"/>
            <a:ext cx="3032337" cy="465238"/>
          </a:xfrm>
          <a:prstGeom prst="rect">
            <a:avLst/>
          </a:prstGeom>
        </p:spPr>
        <p:txBody>
          <a:bodyPr vert="horz" lIns="92954" tIns="46477" rIns="92954" bIns="46477" rtlCol="0" anchor="b"/>
          <a:lstStyle>
            <a:lvl1pPr algn="r">
              <a:defRPr sz="1200"/>
            </a:lvl1pPr>
          </a:lstStyle>
          <a:p>
            <a:fld id="{EDD7916C-53FA-4A30-89BD-FFD88DDA85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246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Management Resource Consultation (MRC) line is a dedicated number, staffed by senior clinical consultants who are specifically equipped to provide high level consultation and response around critical incidents, performance issues, and sensitive or high risk cases.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7916C-53FA-4A30-89BD-FFD88DDA8515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777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chemeClr val="tx1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1529718" y="3464886"/>
            <a:ext cx="7078133" cy="339195"/>
          </a:xfrm>
        </p:spPr>
        <p:txBody>
          <a:bodyPr lIns="0" tIns="0" rIns="0" bIns="0">
            <a:noAutofit/>
          </a:bodyPr>
          <a:lstStyle>
            <a:lvl1pPr>
              <a:buNone/>
              <a:defRPr sz="18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500">
                <a:solidFill>
                  <a:schemeClr val="bg2"/>
                </a:solidFill>
                <a:latin typeface="Franklin Gothic Medium"/>
                <a:cs typeface="Franklin Gothic Medium"/>
              </a:defRPr>
            </a:lvl2pPr>
            <a:lvl3pPr>
              <a:buNone/>
              <a:defRPr sz="2400">
                <a:solidFill>
                  <a:schemeClr val="bg2"/>
                </a:solidFill>
              </a:defRPr>
            </a:lvl3pPr>
            <a:lvl4pPr>
              <a:buNone/>
              <a:defRPr sz="2400">
                <a:solidFill>
                  <a:schemeClr val="bg2"/>
                </a:solidFill>
              </a:defRPr>
            </a:lvl4pPr>
            <a:lvl5pPr>
              <a:buNone/>
              <a:defRPr sz="24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Month Year</a:t>
            </a: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0" y="5169170"/>
            <a:ext cx="7078133" cy="8187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500">
                <a:solidFill>
                  <a:schemeClr val="bg2"/>
                </a:solidFill>
                <a:latin typeface="Franklin Gothic Medium"/>
                <a:cs typeface="Franklin Gothic Medium"/>
              </a:defRPr>
            </a:lvl2pPr>
            <a:lvl3pPr>
              <a:buNone/>
              <a:defRPr sz="2400">
                <a:solidFill>
                  <a:schemeClr val="bg2"/>
                </a:solidFill>
              </a:defRPr>
            </a:lvl3pPr>
            <a:lvl4pPr>
              <a:buNone/>
              <a:defRPr sz="2400">
                <a:solidFill>
                  <a:schemeClr val="bg2"/>
                </a:solidFill>
              </a:defRPr>
            </a:lvl4pPr>
            <a:lvl5pPr>
              <a:buNone/>
              <a:defRPr sz="24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Email address</a:t>
            </a:r>
            <a:br>
              <a:rPr lang="en-US" dirty="0"/>
            </a:br>
            <a:r>
              <a:rPr lang="en-US" dirty="0"/>
              <a:t>phone number</a:t>
            </a:r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1524000" y="4318163"/>
            <a:ext cx="7078133" cy="8187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1800" baseline="0">
                <a:solidFill>
                  <a:schemeClr val="bg1"/>
                </a:solidFill>
                <a:latin typeface="Franklin Gothic Book (Body)"/>
                <a:cs typeface="Franklin Gothic Book (Body)"/>
              </a:defRPr>
            </a:lvl1pPr>
            <a:lvl2pPr marL="0" indent="0">
              <a:spcBef>
                <a:spcPts val="0"/>
              </a:spcBef>
              <a:buNone/>
              <a:defRPr sz="2500">
                <a:solidFill>
                  <a:schemeClr val="bg2"/>
                </a:solidFill>
                <a:latin typeface="Franklin Gothic Medium"/>
                <a:cs typeface="Franklin Gothic Medium"/>
              </a:defRPr>
            </a:lvl2pPr>
            <a:lvl3pPr>
              <a:buNone/>
              <a:defRPr sz="2400">
                <a:solidFill>
                  <a:schemeClr val="bg2"/>
                </a:solidFill>
              </a:defRPr>
            </a:lvl3pPr>
            <a:lvl4pPr>
              <a:buNone/>
              <a:defRPr sz="2400">
                <a:solidFill>
                  <a:schemeClr val="bg2"/>
                </a:solidFill>
              </a:defRPr>
            </a:lvl4pPr>
            <a:lvl5pPr>
              <a:buNone/>
              <a:defRPr sz="24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Department</a:t>
            </a:r>
          </a:p>
        </p:txBody>
      </p:sp>
      <p:sp>
        <p:nvSpPr>
          <p:cNvPr id="21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1524000" y="3967283"/>
            <a:ext cx="7078133" cy="339195"/>
          </a:xfrm>
        </p:spPr>
        <p:txBody>
          <a:bodyPr lIns="0" tIns="0" rIns="0" bIns="0">
            <a:noAutofit/>
          </a:bodyPr>
          <a:lstStyle>
            <a:lvl1pPr>
              <a:buNone/>
              <a:defRPr sz="1800">
                <a:solidFill>
                  <a:schemeClr val="bg1"/>
                </a:solidFill>
                <a:latin typeface="ITC Franklin Gothic Std Demi"/>
              </a:defRPr>
            </a:lvl1pPr>
            <a:lvl2pPr marL="0" indent="0">
              <a:spcBef>
                <a:spcPts val="0"/>
              </a:spcBef>
              <a:buNone/>
              <a:defRPr sz="2500">
                <a:solidFill>
                  <a:schemeClr val="bg2"/>
                </a:solidFill>
                <a:latin typeface="Franklin Gothic Medium"/>
                <a:cs typeface="Franklin Gothic Medium"/>
              </a:defRPr>
            </a:lvl2pPr>
            <a:lvl3pPr>
              <a:buNone/>
              <a:defRPr sz="2400">
                <a:solidFill>
                  <a:schemeClr val="bg2"/>
                </a:solidFill>
              </a:defRPr>
            </a:lvl3pPr>
            <a:lvl4pPr>
              <a:buNone/>
              <a:defRPr sz="2400">
                <a:solidFill>
                  <a:schemeClr val="bg2"/>
                </a:solidFill>
              </a:defRPr>
            </a:lvl4pPr>
            <a:lvl5pPr>
              <a:buNone/>
              <a:defRPr sz="24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Presented by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4265210" y="523171"/>
            <a:ext cx="7078133" cy="339195"/>
          </a:xfrm>
        </p:spPr>
        <p:txBody>
          <a:bodyPr lIns="0" tIns="0" rIns="0" bIns="0">
            <a:noAutofit/>
          </a:bodyPr>
          <a:lstStyle>
            <a:lvl1pPr>
              <a:buNone/>
              <a:defRPr sz="2000">
                <a:solidFill>
                  <a:schemeClr val="bg2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None/>
              <a:defRPr sz="2500">
                <a:solidFill>
                  <a:schemeClr val="bg2"/>
                </a:solidFill>
                <a:latin typeface="Franklin Gothic Medium"/>
                <a:cs typeface="Franklin Gothic Medium"/>
              </a:defRPr>
            </a:lvl2pPr>
            <a:lvl3pPr>
              <a:buNone/>
              <a:defRPr sz="2400">
                <a:solidFill>
                  <a:schemeClr val="bg2"/>
                </a:solidFill>
              </a:defRPr>
            </a:lvl3pPr>
            <a:lvl4pPr>
              <a:buNone/>
              <a:defRPr sz="2400">
                <a:solidFill>
                  <a:schemeClr val="bg2"/>
                </a:solidFill>
              </a:defRPr>
            </a:lvl4pPr>
            <a:lvl5pPr>
              <a:buNone/>
              <a:defRPr sz="24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4265210" y="861837"/>
            <a:ext cx="7078133" cy="406929"/>
          </a:xfrm>
        </p:spPr>
        <p:txBody>
          <a:bodyPr lIns="0" tIns="0" rIns="0" bIns="0">
            <a:noAutofit/>
          </a:bodyPr>
          <a:lstStyle>
            <a:lvl1pPr>
              <a:buNone/>
              <a:defRPr sz="2500">
                <a:solidFill>
                  <a:schemeClr val="bg2"/>
                </a:solidFill>
                <a:latin typeface="Franklin Gothic mBook (Body)"/>
                <a:cs typeface="Franklin Gothic mBook (Body)"/>
              </a:defRPr>
            </a:lvl1pPr>
            <a:lvl2pPr marL="0" indent="0">
              <a:spcBef>
                <a:spcPts val="0"/>
              </a:spcBef>
              <a:buNone/>
              <a:defRPr sz="2500">
                <a:solidFill>
                  <a:schemeClr val="bg2"/>
                </a:solidFill>
                <a:latin typeface="ITC Franklin Gothic Std Demi"/>
                <a:cs typeface="Franklin Gothic Medium"/>
              </a:defRPr>
            </a:lvl2pPr>
            <a:lvl3pPr>
              <a:buNone/>
              <a:defRPr sz="2400">
                <a:solidFill>
                  <a:schemeClr val="bg2"/>
                </a:solidFill>
              </a:defRPr>
            </a:lvl3pPr>
            <a:lvl4pPr>
              <a:buNone/>
              <a:defRPr sz="2400">
                <a:solidFill>
                  <a:schemeClr val="bg2"/>
                </a:solidFill>
              </a:defRPr>
            </a:lvl4pPr>
            <a:lvl5pPr>
              <a:buNone/>
              <a:defRPr sz="24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Picture 7" descr="william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603" y="1853174"/>
            <a:ext cx="5339740" cy="646133"/>
          </a:xfrm>
          <a:prstGeom prst="rect">
            <a:avLst/>
          </a:prstGeom>
        </p:spPr>
      </p:pic>
      <p:sp>
        <p:nvSpPr>
          <p:cNvPr id="9" name="Freeform 3"/>
          <p:cNvSpPr/>
          <p:nvPr/>
        </p:nvSpPr>
        <p:spPr>
          <a:xfrm>
            <a:off x="-14815" y="2478596"/>
            <a:ext cx="12221633" cy="22225"/>
          </a:xfrm>
          <a:custGeom>
            <a:avLst/>
            <a:gdLst>
              <a:gd name="connsiteX0" fmla="*/ 11112 w 9166225"/>
              <a:gd name="connsiteY0" fmla="*/ 11112 h 22225"/>
              <a:gd name="connsiteX1" fmla="*/ 9155112 w 9166225"/>
              <a:gd name="connsiteY1" fmla="*/ 11112 h 222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166225" h="22225">
                <a:moveTo>
                  <a:pt x="11112" y="11112"/>
                </a:moveTo>
                <a:lnTo>
                  <a:pt x="9155112" y="11112"/>
                </a:lnTo>
              </a:path>
            </a:pathLst>
          </a:custGeom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3089132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d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3"/>
          <p:cNvSpPr/>
          <p:nvPr/>
        </p:nvSpPr>
        <p:spPr>
          <a:xfrm>
            <a:off x="0" y="0"/>
            <a:ext cx="12192000" cy="6464808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chemeClr val="tx1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8" name="Freeform 3"/>
          <p:cNvSpPr/>
          <p:nvPr/>
        </p:nvSpPr>
        <p:spPr>
          <a:xfrm>
            <a:off x="1" y="1344169"/>
            <a:ext cx="12221633" cy="22225"/>
          </a:xfrm>
          <a:custGeom>
            <a:avLst/>
            <a:gdLst>
              <a:gd name="connsiteX0" fmla="*/ 11112 w 9166225"/>
              <a:gd name="connsiteY0" fmla="*/ 11112 h 22225"/>
              <a:gd name="connsiteX1" fmla="*/ 9155112 w 9166225"/>
              <a:gd name="connsiteY1" fmla="*/ 11112 h 222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166225" h="22225">
                <a:moveTo>
                  <a:pt x="11112" y="11112"/>
                </a:moveTo>
                <a:lnTo>
                  <a:pt x="9155112" y="11112"/>
                </a:lnTo>
              </a:path>
            </a:pathLst>
          </a:custGeom>
          <a:ln w="127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11936" y="2487169"/>
            <a:ext cx="10563987" cy="3635158"/>
          </a:xfrm>
        </p:spPr>
        <p:txBody>
          <a:bodyPr lIns="0" tIns="0" rIns="0" bIns="0">
            <a:noAutofit/>
          </a:bodyPr>
          <a:lstStyle>
            <a:lvl1pPr marL="228600" indent="-228600">
              <a:lnSpc>
                <a:spcPts val="3000"/>
              </a:lnSpc>
              <a:spcBef>
                <a:spcPts val="0"/>
              </a:spcBef>
              <a:spcAft>
                <a:spcPts val="1800"/>
              </a:spcAft>
              <a:buClrTx/>
              <a:buFont typeface="Arial"/>
              <a:buChar char="•"/>
              <a:defRPr sz="2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Bullet one</a:t>
            </a:r>
          </a:p>
          <a:p>
            <a:pPr lvl="0"/>
            <a:r>
              <a:rPr lang="en-US" dirty="0"/>
              <a:t>Bullet 2</a:t>
            </a:r>
          </a:p>
          <a:p>
            <a:pPr lvl="0"/>
            <a:r>
              <a:rPr lang="en-US" dirty="0"/>
              <a:t>Bullet 3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7924800" y="0"/>
            <a:ext cx="3657600" cy="219456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1937" y="945619"/>
            <a:ext cx="6110817" cy="574256"/>
          </a:xfrm>
        </p:spPr>
        <p:txBody>
          <a:bodyPr/>
          <a:lstStyle>
            <a:lvl1pPr marL="0" indent="0">
              <a:buNone/>
              <a:defRPr sz="4400" b="1" cap="none" spc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larendon Light" panose="02040604040505020204" pitchFamily="18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810565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3"/>
          <p:cNvSpPr/>
          <p:nvPr/>
        </p:nvSpPr>
        <p:spPr>
          <a:xfrm>
            <a:off x="0" y="0"/>
            <a:ext cx="12192000" cy="6464808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B700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8" name="Freeform 3"/>
          <p:cNvSpPr/>
          <p:nvPr/>
        </p:nvSpPr>
        <p:spPr>
          <a:xfrm>
            <a:off x="1" y="1344169"/>
            <a:ext cx="12221633" cy="22225"/>
          </a:xfrm>
          <a:custGeom>
            <a:avLst/>
            <a:gdLst>
              <a:gd name="connsiteX0" fmla="*/ 11112 w 9166225"/>
              <a:gd name="connsiteY0" fmla="*/ 11112 h 22225"/>
              <a:gd name="connsiteX1" fmla="*/ 9155112 w 9166225"/>
              <a:gd name="connsiteY1" fmla="*/ 11112 h 222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166225" h="22225">
                <a:moveTo>
                  <a:pt x="11112" y="11112"/>
                </a:moveTo>
                <a:lnTo>
                  <a:pt x="9155112" y="11112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2097024" y="2487169"/>
            <a:ext cx="10563987" cy="3492998"/>
          </a:xfrm>
        </p:spPr>
        <p:txBody>
          <a:bodyPr lIns="0" tIns="0" rIns="0" bIns="0">
            <a:noAutofit/>
          </a:bodyPr>
          <a:lstStyle>
            <a:lvl1pPr marL="347472" indent="-347472">
              <a:lnSpc>
                <a:spcPts val="3000"/>
              </a:lnSpc>
              <a:spcBef>
                <a:spcPts val="0"/>
              </a:spcBef>
              <a:spcAft>
                <a:spcPts val="1800"/>
              </a:spcAft>
              <a:buClrTx/>
              <a:buFont typeface="+mj-lt"/>
              <a:buAutoNum type="arabicPeriod"/>
              <a:defRPr sz="25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Bullet one</a:t>
            </a:r>
          </a:p>
          <a:p>
            <a:pPr lvl="0"/>
            <a:r>
              <a:rPr lang="en-US" dirty="0"/>
              <a:t>Bullet two</a:t>
            </a:r>
          </a:p>
          <a:p>
            <a:pPr lvl="0"/>
            <a:r>
              <a:rPr lang="en-US" dirty="0"/>
              <a:t>Bullet three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1937" y="945619"/>
            <a:ext cx="6110817" cy="574256"/>
          </a:xfrm>
        </p:spPr>
        <p:txBody>
          <a:bodyPr/>
          <a:lstStyle>
            <a:lvl1pPr marL="0" indent="0">
              <a:buNone/>
              <a:defRPr sz="4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larendon Light" panose="02040604040505020204" pitchFamily="18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453028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3"/>
          <p:cNvSpPr/>
          <p:nvPr/>
        </p:nvSpPr>
        <p:spPr>
          <a:xfrm>
            <a:off x="0" y="0"/>
            <a:ext cx="12192000" cy="6464808"/>
          </a:xfrm>
          <a:custGeom>
            <a:avLst/>
            <a:gdLst>
              <a:gd name="connsiteX0" fmla="*/ 0 w 9144000"/>
              <a:gd name="connsiteY0" fmla="*/ 6446520 h 6446520"/>
              <a:gd name="connsiteX1" fmla="*/ 9144000 w 9144000"/>
              <a:gd name="connsiteY1" fmla="*/ 6446520 h 6446520"/>
              <a:gd name="connsiteX2" fmla="*/ 9144000 w 9144000"/>
              <a:gd name="connsiteY2" fmla="*/ 0 h 6446520"/>
              <a:gd name="connsiteX3" fmla="*/ 0 w 9144000"/>
              <a:gd name="connsiteY3" fmla="*/ 0 h 6446520"/>
              <a:gd name="connsiteX4" fmla="*/ 0 w 9144000"/>
              <a:gd name="connsiteY4" fmla="*/ 6446520 h 644652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446520">
                <a:moveTo>
                  <a:pt x="0" y="6446520"/>
                </a:moveTo>
                <a:lnTo>
                  <a:pt x="9144000" y="6446520"/>
                </a:lnTo>
                <a:lnTo>
                  <a:pt x="9144000" y="0"/>
                </a:lnTo>
                <a:lnTo>
                  <a:pt x="0" y="0"/>
                </a:lnTo>
                <a:lnTo>
                  <a:pt x="0" y="6446520"/>
                </a:lnTo>
              </a:path>
            </a:pathLst>
          </a:custGeom>
          <a:solidFill>
            <a:srgbClr val="CAC9C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6" name="Freeform 3"/>
          <p:cNvSpPr/>
          <p:nvPr/>
        </p:nvSpPr>
        <p:spPr>
          <a:xfrm>
            <a:off x="1" y="1344169"/>
            <a:ext cx="12221633" cy="22225"/>
          </a:xfrm>
          <a:custGeom>
            <a:avLst/>
            <a:gdLst>
              <a:gd name="connsiteX0" fmla="*/ 11112 w 9166225"/>
              <a:gd name="connsiteY0" fmla="*/ 11112 h 22225"/>
              <a:gd name="connsiteX1" fmla="*/ 9155112 w 9166225"/>
              <a:gd name="connsiteY1" fmla="*/ 11112 h 222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166225" h="22225">
                <a:moveTo>
                  <a:pt x="11112" y="11112"/>
                </a:moveTo>
                <a:lnTo>
                  <a:pt x="9155112" y="11112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11937" y="2203704"/>
            <a:ext cx="5359084" cy="3492998"/>
          </a:xfrm>
        </p:spPr>
        <p:txBody>
          <a:bodyPr lIns="0" tIns="0" rIns="0" bIns="0">
            <a:noAutofit/>
          </a:bodyPr>
          <a:lstStyle>
            <a:lvl1pPr marL="228600" indent="-228600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Tx/>
              <a:buFont typeface="Arial"/>
              <a:buChar char="•"/>
              <a:defRPr sz="2500">
                <a:solidFill>
                  <a:schemeClr val="tx1"/>
                </a:solidFill>
              </a:defRPr>
            </a:lvl1pPr>
            <a:lvl2pPr marL="914400" indent="-457200">
              <a:spcBef>
                <a:spcPts val="0"/>
              </a:spcBef>
              <a:buFont typeface="Courier New" panose="02070309020205020404" pitchFamily="49" charset="0"/>
              <a:buChar char="o"/>
              <a:defRPr sz="2000"/>
            </a:lvl2pPr>
            <a:lvl3pPr marL="1143000" indent="-228600">
              <a:buFont typeface="Wingdings" panose="05000000000000000000" pitchFamily="2" charset="2"/>
              <a:buChar char="§"/>
              <a:defRPr sz="1600"/>
            </a:lvl3pPr>
          </a:lstStyle>
          <a:p>
            <a:pPr lvl="0"/>
            <a:r>
              <a:rPr lang="en-US" dirty="0"/>
              <a:t>Bullet on</a:t>
            </a:r>
          </a:p>
          <a:p>
            <a:pPr lvl="1"/>
            <a:r>
              <a:rPr lang="en-US" dirty="0"/>
              <a:t>Bullet two</a:t>
            </a:r>
          </a:p>
          <a:p>
            <a:pPr lvl="2"/>
            <a:r>
              <a:rPr lang="en-US" dirty="0" err="1"/>
              <a:t>lklklk</a:t>
            </a:r>
            <a:endParaRPr lang="en-US" dirty="0"/>
          </a:p>
          <a:p>
            <a:pPr lvl="0"/>
            <a:r>
              <a:rPr lang="en-US" dirty="0"/>
              <a:t>Bullet three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11937" y="906435"/>
            <a:ext cx="10009348" cy="711200"/>
          </a:xfrm>
          <a:ln>
            <a:noFill/>
          </a:ln>
        </p:spPr>
        <p:txBody>
          <a:bodyPr lIns="0" tIns="0" rIns="0" bIns="0">
            <a:noAutofit/>
          </a:bodyPr>
          <a:lstStyle>
            <a:lvl1pPr>
              <a:buNone/>
              <a:defRPr sz="3400">
                <a:latin typeface="Clarendon LT Std Ligh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1" y="402336"/>
            <a:ext cx="3399367" cy="313288"/>
          </a:xfrm>
        </p:spPr>
        <p:txBody>
          <a:bodyPr lIns="0" rIns="0" bIns="0" anchor="t">
            <a:noAutofit/>
          </a:bodyPr>
          <a:lstStyle>
            <a:lvl1pPr marL="0" indent="0">
              <a:lnSpc>
                <a:spcPts val="1560"/>
              </a:lnSpc>
              <a:spcBef>
                <a:spcPts val="0"/>
              </a:spcBef>
              <a:buNone/>
              <a:defRPr sz="1300" baseline="0">
                <a:solidFill>
                  <a:schemeClr val="accent4"/>
                </a:solidFill>
                <a:latin typeface="ITC Franklin Gothic Std Demi Condensed"/>
              </a:defRPr>
            </a:lvl1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7315200" y="2093976"/>
            <a:ext cx="3657600" cy="219456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95246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chemeClr val="tx1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09599" y="2029968"/>
            <a:ext cx="10972800" cy="818422"/>
          </a:xfrm>
        </p:spPr>
        <p:txBody>
          <a:bodyPr lIns="0" rIns="0" bIns="0" anchor="t">
            <a:noAutofit/>
          </a:bodyPr>
          <a:lstStyle>
            <a:lvl1pPr>
              <a:buNone/>
              <a:defRPr sz="4800">
                <a:solidFill>
                  <a:schemeClr val="bg2"/>
                </a:solidFill>
                <a:latin typeface="Clarendon LT Std Ligh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“Click to edit Master text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975361" y="2849287"/>
            <a:ext cx="10650388" cy="818422"/>
          </a:xfrm>
        </p:spPr>
        <p:txBody>
          <a:bodyPr lIns="0" rIns="0" bIns="0">
            <a:noAutofit/>
          </a:bodyPr>
          <a:lstStyle>
            <a:lvl1pPr marL="0" indent="0">
              <a:lnSpc>
                <a:spcPts val="4200"/>
              </a:lnSpc>
              <a:spcBef>
                <a:spcPts val="0"/>
              </a:spcBef>
              <a:buNone/>
              <a:defRPr sz="3000">
                <a:solidFill>
                  <a:schemeClr val="bg2"/>
                </a:solidFill>
                <a:latin typeface="Clarendon LT Std Ligh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975360" y="4792130"/>
            <a:ext cx="10972800" cy="372990"/>
          </a:xfrm>
        </p:spPr>
        <p:txBody>
          <a:bodyPr l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2"/>
                </a:solidFill>
                <a:latin typeface="ITC Franklin Gothic Std Medium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2169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l 3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3"/>
          <p:cNvSpPr/>
          <p:nvPr/>
        </p:nvSpPr>
        <p:spPr>
          <a:xfrm>
            <a:off x="0" y="0"/>
            <a:ext cx="12192000" cy="6464808"/>
          </a:xfrm>
          <a:custGeom>
            <a:avLst/>
            <a:gdLst>
              <a:gd name="connsiteX0" fmla="*/ 0 w 9144000"/>
              <a:gd name="connsiteY0" fmla="*/ 6446520 h 6446520"/>
              <a:gd name="connsiteX1" fmla="*/ 9144000 w 9144000"/>
              <a:gd name="connsiteY1" fmla="*/ 6446520 h 6446520"/>
              <a:gd name="connsiteX2" fmla="*/ 9144000 w 9144000"/>
              <a:gd name="connsiteY2" fmla="*/ 0 h 6446520"/>
              <a:gd name="connsiteX3" fmla="*/ 0 w 9144000"/>
              <a:gd name="connsiteY3" fmla="*/ 0 h 6446520"/>
              <a:gd name="connsiteX4" fmla="*/ 0 w 9144000"/>
              <a:gd name="connsiteY4" fmla="*/ 6446520 h 644652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446520">
                <a:moveTo>
                  <a:pt x="0" y="6446520"/>
                </a:moveTo>
                <a:lnTo>
                  <a:pt x="9144000" y="6446520"/>
                </a:lnTo>
                <a:lnTo>
                  <a:pt x="9144000" y="0"/>
                </a:lnTo>
                <a:lnTo>
                  <a:pt x="0" y="0"/>
                </a:lnTo>
                <a:lnTo>
                  <a:pt x="0" y="6446520"/>
                </a:lnTo>
              </a:path>
            </a:pathLst>
          </a:custGeom>
          <a:solidFill>
            <a:srgbClr val="CAC9C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8" name="Freeform 3"/>
          <p:cNvSpPr/>
          <p:nvPr/>
        </p:nvSpPr>
        <p:spPr>
          <a:xfrm>
            <a:off x="1" y="1344169"/>
            <a:ext cx="12221633" cy="22225"/>
          </a:xfrm>
          <a:custGeom>
            <a:avLst/>
            <a:gdLst>
              <a:gd name="connsiteX0" fmla="*/ 11112 w 9166225"/>
              <a:gd name="connsiteY0" fmla="*/ 11112 h 22225"/>
              <a:gd name="connsiteX1" fmla="*/ 9155112 w 9166225"/>
              <a:gd name="connsiteY1" fmla="*/ 11112 h 222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166225" h="22225">
                <a:moveTo>
                  <a:pt x="11112" y="11112"/>
                </a:moveTo>
                <a:lnTo>
                  <a:pt x="9155112" y="11112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9601" y="963297"/>
            <a:ext cx="10009348" cy="711200"/>
          </a:xfrm>
          <a:ln>
            <a:noFill/>
          </a:ln>
        </p:spPr>
        <p:txBody>
          <a:bodyPr lIns="0" tIns="0" rIns="0" bIns="0">
            <a:noAutofit/>
          </a:bodyPr>
          <a:lstStyle>
            <a:lvl1pPr>
              <a:lnSpc>
                <a:spcPts val="3600"/>
              </a:lnSpc>
              <a:buNone/>
              <a:defRPr sz="3000">
                <a:latin typeface="ITC Franklin Gothic Std Demi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402336"/>
            <a:ext cx="2347568" cy="313288"/>
          </a:xfrm>
        </p:spPr>
        <p:txBody>
          <a:bodyPr lIns="0" rIns="0" bIns="0" anchor="t">
            <a:noAutofit/>
          </a:bodyPr>
          <a:lstStyle>
            <a:lvl1pPr marL="0" indent="0">
              <a:lnSpc>
                <a:spcPts val="1560"/>
              </a:lnSpc>
              <a:spcBef>
                <a:spcPts val="0"/>
              </a:spcBef>
              <a:buNone/>
              <a:defRPr sz="1300" baseline="0">
                <a:solidFill>
                  <a:schemeClr val="accent4"/>
                </a:solidFill>
                <a:latin typeface="ITC Franklin Gothic Std Demi Condensed"/>
              </a:defRPr>
            </a:lvl1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073907" y="402336"/>
            <a:ext cx="2347568" cy="313288"/>
          </a:xfrm>
        </p:spPr>
        <p:txBody>
          <a:bodyPr lIns="0" rIns="0" bIns="0" anchor="t">
            <a:noAutofit/>
          </a:bodyPr>
          <a:lstStyle>
            <a:lvl1pPr marL="0" indent="0">
              <a:lnSpc>
                <a:spcPts val="1560"/>
              </a:lnSpc>
              <a:spcBef>
                <a:spcPts val="0"/>
              </a:spcBef>
              <a:buNone/>
              <a:defRPr sz="1300" baseline="0">
                <a:solidFill>
                  <a:schemeClr val="accent4"/>
                </a:solidFill>
                <a:latin typeface="ITC Franklin Gothic Std Book Condensed"/>
              </a:defRPr>
            </a:lvl1pPr>
          </a:lstStyle>
          <a:p>
            <a:pPr lvl="0"/>
            <a:r>
              <a:rPr lang="en-US" dirty="0"/>
              <a:t>&gt;  Sub section</a:t>
            </a:r>
          </a:p>
        </p:txBody>
      </p:sp>
      <p:sp>
        <p:nvSpPr>
          <p:cNvPr id="17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609600" y="2093976"/>
            <a:ext cx="10972800" cy="384048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575804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chemeClr val="tx1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14" name="Picture 13" descr="Thank you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125" y="1895220"/>
            <a:ext cx="6323163" cy="603464"/>
          </a:xfrm>
          <a:prstGeom prst="rect">
            <a:avLst/>
          </a:prstGeom>
        </p:spPr>
      </p:pic>
      <p:sp>
        <p:nvSpPr>
          <p:cNvPr id="4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1529717" y="3464886"/>
            <a:ext cx="9753600" cy="339195"/>
          </a:xfrm>
        </p:spPr>
        <p:txBody>
          <a:bodyPr lIns="0" tIns="0" rIns="0" bIns="0">
            <a:noAutofit/>
          </a:bodyPr>
          <a:lstStyle>
            <a:lvl1pPr>
              <a:buNone/>
              <a:defRPr sz="2200">
                <a:solidFill>
                  <a:schemeClr val="bg1"/>
                </a:solidFill>
                <a:latin typeface="ITC Franklin Gothic Std Demi"/>
              </a:defRPr>
            </a:lvl1pPr>
            <a:lvl2pPr marL="0" indent="0">
              <a:spcBef>
                <a:spcPts val="0"/>
              </a:spcBef>
              <a:buNone/>
              <a:defRPr sz="2500">
                <a:solidFill>
                  <a:schemeClr val="bg2"/>
                </a:solidFill>
                <a:latin typeface="Franklin Gothic Medium"/>
                <a:cs typeface="Franklin Gothic Medium"/>
              </a:defRPr>
            </a:lvl2pPr>
            <a:lvl3pPr>
              <a:buNone/>
              <a:defRPr sz="2400">
                <a:solidFill>
                  <a:schemeClr val="bg2"/>
                </a:solidFill>
              </a:defRPr>
            </a:lvl3pPr>
            <a:lvl4pPr>
              <a:buNone/>
              <a:defRPr sz="2400">
                <a:solidFill>
                  <a:schemeClr val="bg2"/>
                </a:solidFill>
              </a:defRPr>
            </a:lvl4pPr>
            <a:lvl5pPr>
              <a:buNone/>
              <a:defRPr sz="24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Links coming via email:</a:t>
            </a:r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0" y="5311325"/>
            <a:ext cx="9753600" cy="8187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2500"/>
              </a:lnSpc>
              <a:spcBef>
                <a:spcPts val="0"/>
              </a:spcBef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500">
                <a:solidFill>
                  <a:schemeClr val="bg2"/>
                </a:solidFill>
                <a:latin typeface="Franklin Gothic Medium"/>
                <a:cs typeface="Franklin Gothic Medium"/>
              </a:defRPr>
            </a:lvl2pPr>
            <a:lvl3pPr>
              <a:buNone/>
              <a:defRPr sz="2400">
                <a:solidFill>
                  <a:schemeClr val="bg2"/>
                </a:solidFill>
              </a:defRPr>
            </a:lvl3pPr>
            <a:lvl4pPr>
              <a:buNone/>
              <a:defRPr sz="2400">
                <a:solidFill>
                  <a:schemeClr val="bg2"/>
                </a:solidFill>
              </a:defRPr>
            </a:lvl4pPr>
            <a:lvl5pPr>
              <a:buNone/>
              <a:defRPr sz="24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Contact phone number</a:t>
            </a:r>
          </a:p>
          <a:p>
            <a:pPr lvl="0"/>
            <a:r>
              <a:rPr lang="en-US" dirty="0"/>
              <a:t>Email address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4265210" y="523171"/>
            <a:ext cx="7078133" cy="339195"/>
          </a:xfrm>
        </p:spPr>
        <p:txBody>
          <a:bodyPr lIns="0" tIns="0" rIns="0" bIns="0">
            <a:noAutofit/>
          </a:bodyPr>
          <a:lstStyle>
            <a:lvl1pPr>
              <a:buNone/>
              <a:defRPr sz="2000">
                <a:solidFill>
                  <a:schemeClr val="bg2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None/>
              <a:defRPr sz="2500">
                <a:solidFill>
                  <a:schemeClr val="bg2"/>
                </a:solidFill>
                <a:latin typeface="Franklin Gothic Medium"/>
                <a:cs typeface="Franklin Gothic Medium"/>
              </a:defRPr>
            </a:lvl2pPr>
            <a:lvl3pPr>
              <a:buNone/>
              <a:defRPr sz="2400">
                <a:solidFill>
                  <a:schemeClr val="bg2"/>
                </a:solidFill>
              </a:defRPr>
            </a:lvl3pPr>
            <a:lvl4pPr>
              <a:buNone/>
              <a:defRPr sz="2400">
                <a:solidFill>
                  <a:schemeClr val="bg2"/>
                </a:solidFill>
              </a:defRPr>
            </a:lvl4pPr>
            <a:lvl5pPr>
              <a:buNone/>
              <a:defRPr sz="24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4265210" y="861837"/>
            <a:ext cx="7078133" cy="406929"/>
          </a:xfrm>
        </p:spPr>
        <p:txBody>
          <a:bodyPr lIns="0" tIns="0" rIns="0" bIns="0">
            <a:noAutofit/>
          </a:bodyPr>
          <a:lstStyle>
            <a:lvl1pPr>
              <a:buNone/>
              <a:defRPr sz="2500">
                <a:solidFill>
                  <a:schemeClr val="bg2"/>
                </a:solidFill>
                <a:latin typeface="Franklin Gothic mBook (Body)"/>
                <a:cs typeface="Franklin Gothic mBook (Body)"/>
              </a:defRPr>
            </a:lvl1pPr>
            <a:lvl2pPr marL="0" indent="0">
              <a:spcBef>
                <a:spcPts val="0"/>
              </a:spcBef>
              <a:buNone/>
              <a:defRPr sz="2500">
                <a:solidFill>
                  <a:schemeClr val="bg2"/>
                </a:solidFill>
                <a:latin typeface="ITC Franklin Gothic Std Demi"/>
                <a:cs typeface="Franklin Gothic Medium"/>
              </a:defRPr>
            </a:lvl2pPr>
            <a:lvl3pPr>
              <a:buNone/>
              <a:defRPr sz="2400">
                <a:solidFill>
                  <a:schemeClr val="bg2"/>
                </a:solidFill>
              </a:defRPr>
            </a:lvl3pPr>
            <a:lvl4pPr>
              <a:buNone/>
              <a:defRPr sz="2400">
                <a:solidFill>
                  <a:schemeClr val="bg2"/>
                </a:solidFill>
              </a:defRPr>
            </a:lvl4pPr>
            <a:lvl5pPr>
              <a:buNone/>
              <a:defRPr sz="24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Freeform 3"/>
          <p:cNvSpPr/>
          <p:nvPr/>
        </p:nvSpPr>
        <p:spPr>
          <a:xfrm>
            <a:off x="-14815" y="2478596"/>
            <a:ext cx="12221633" cy="22225"/>
          </a:xfrm>
          <a:custGeom>
            <a:avLst/>
            <a:gdLst>
              <a:gd name="connsiteX0" fmla="*/ 11112 w 9166225"/>
              <a:gd name="connsiteY0" fmla="*/ 11112 h 22225"/>
              <a:gd name="connsiteX1" fmla="*/ 9155112 w 9166225"/>
              <a:gd name="connsiteY1" fmla="*/ 11112 h 222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166225" h="22225">
                <a:moveTo>
                  <a:pt x="11112" y="11112"/>
                </a:moveTo>
                <a:lnTo>
                  <a:pt x="9155112" y="11112"/>
                </a:lnTo>
              </a:path>
            </a:pathLst>
          </a:custGeom>
          <a:ln w="127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1529717" y="4895952"/>
            <a:ext cx="9753600" cy="339195"/>
          </a:xfrm>
        </p:spPr>
        <p:txBody>
          <a:bodyPr lIns="0" tIns="0" rIns="0" bIns="0">
            <a:noAutofit/>
          </a:bodyPr>
          <a:lstStyle>
            <a:lvl1pPr>
              <a:buNone/>
              <a:defRPr sz="2200">
                <a:solidFill>
                  <a:schemeClr val="bg1"/>
                </a:solidFill>
                <a:latin typeface="ITC Franklin Gothic Std Demi"/>
              </a:defRPr>
            </a:lvl1pPr>
            <a:lvl2pPr marL="0" indent="0">
              <a:spcBef>
                <a:spcPts val="0"/>
              </a:spcBef>
              <a:buNone/>
              <a:defRPr sz="2500">
                <a:solidFill>
                  <a:schemeClr val="bg2"/>
                </a:solidFill>
                <a:latin typeface="Franklin Gothic Medium"/>
                <a:cs typeface="Franklin Gothic Medium"/>
              </a:defRPr>
            </a:lvl2pPr>
            <a:lvl3pPr>
              <a:buNone/>
              <a:defRPr sz="2400">
                <a:solidFill>
                  <a:schemeClr val="bg2"/>
                </a:solidFill>
              </a:defRPr>
            </a:lvl3pPr>
            <a:lvl4pPr>
              <a:buNone/>
              <a:defRPr sz="2400">
                <a:solidFill>
                  <a:schemeClr val="bg2"/>
                </a:solidFill>
              </a:defRPr>
            </a:lvl4pPr>
            <a:lvl5pPr>
              <a:buNone/>
              <a:defRPr sz="24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Questions?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1524000" y="3870781"/>
            <a:ext cx="9753600" cy="818732"/>
          </a:xfrm>
        </p:spPr>
        <p:txBody>
          <a:bodyPr lIns="0" tIns="0" rIns="0" bIns="0">
            <a:noAutofit/>
          </a:bodyPr>
          <a:lstStyle>
            <a:lvl1pPr marL="182880" indent="-182880">
              <a:lnSpc>
                <a:spcPts val="2500"/>
              </a:lnSpc>
              <a:spcBef>
                <a:spcPts val="0"/>
              </a:spcBef>
              <a:spcAft>
                <a:spcPts val="576"/>
              </a:spcAft>
              <a:buFont typeface="Arial"/>
              <a:buChar char="•"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500">
                <a:solidFill>
                  <a:schemeClr val="bg2"/>
                </a:solidFill>
                <a:latin typeface="Franklin Gothic Medium"/>
                <a:cs typeface="Franklin Gothic Medium"/>
              </a:defRPr>
            </a:lvl2pPr>
            <a:lvl3pPr>
              <a:buNone/>
              <a:defRPr sz="2400">
                <a:solidFill>
                  <a:schemeClr val="bg2"/>
                </a:solidFill>
              </a:defRPr>
            </a:lvl3pPr>
            <a:lvl4pPr>
              <a:buNone/>
              <a:defRPr sz="2400">
                <a:solidFill>
                  <a:schemeClr val="bg2"/>
                </a:solidFill>
              </a:defRPr>
            </a:lvl4pPr>
            <a:lvl5pPr>
              <a:buNone/>
              <a:defRPr sz="24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Link one</a:t>
            </a:r>
          </a:p>
          <a:p>
            <a:pPr lvl="0"/>
            <a:r>
              <a:rPr lang="en-US" dirty="0"/>
              <a:t>Link two</a:t>
            </a:r>
          </a:p>
        </p:txBody>
      </p:sp>
    </p:spTree>
    <p:extLst>
      <p:ext uri="{BB962C8B-B14F-4D97-AF65-F5344CB8AC3E}">
        <p14:creationId xmlns:p14="http://schemas.microsoft.com/office/powerpoint/2010/main" val="917174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reeform 6"/>
          <p:cNvSpPr/>
          <p:nvPr/>
        </p:nvSpPr>
        <p:spPr>
          <a:xfrm>
            <a:off x="0" y="6459220"/>
            <a:ext cx="751840" cy="406400"/>
          </a:xfrm>
          <a:custGeom>
            <a:avLst/>
            <a:gdLst>
              <a:gd name="connsiteX0" fmla="*/ 0 w 563880"/>
              <a:gd name="connsiteY0" fmla="*/ 0 h 406400"/>
              <a:gd name="connsiteX1" fmla="*/ 563880 w 563880"/>
              <a:gd name="connsiteY1" fmla="*/ 0 h 406400"/>
              <a:gd name="connsiteX2" fmla="*/ 563880 w 563880"/>
              <a:gd name="connsiteY2" fmla="*/ 406399 h 406400"/>
              <a:gd name="connsiteX3" fmla="*/ 0 w 563880"/>
              <a:gd name="connsiteY3" fmla="*/ 406399 h 406400"/>
              <a:gd name="connsiteX4" fmla="*/ 0 w 563880"/>
              <a:gd name="connsiteY4" fmla="*/ 0 h 406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563880" h="406400">
                <a:moveTo>
                  <a:pt x="0" y="0"/>
                </a:moveTo>
                <a:lnTo>
                  <a:pt x="563880" y="0"/>
                </a:lnTo>
                <a:lnTo>
                  <a:pt x="563880" y="406399"/>
                </a:lnTo>
                <a:lnTo>
                  <a:pt x="0" y="406399"/>
                </a:lnTo>
                <a:lnTo>
                  <a:pt x="0" y="0"/>
                </a:lnTo>
              </a:path>
            </a:pathLst>
          </a:custGeom>
          <a:solidFill>
            <a:srgbClr val="505150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8" name="Freeform 3"/>
          <p:cNvSpPr/>
          <p:nvPr/>
        </p:nvSpPr>
        <p:spPr>
          <a:xfrm>
            <a:off x="124884" y="6536217"/>
            <a:ext cx="502056" cy="257480"/>
          </a:xfrm>
          <a:custGeom>
            <a:avLst/>
            <a:gdLst>
              <a:gd name="connsiteX0" fmla="*/ 100495 w 376542"/>
              <a:gd name="connsiteY0" fmla="*/ 257480 h 257480"/>
              <a:gd name="connsiteX1" fmla="*/ 36753 w 376542"/>
              <a:gd name="connsiteY1" fmla="*/ 42786 h 257480"/>
              <a:gd name="connsiteX2" fmla="*/ 8610 w 376542"/>
              <a:gd name="connsiteY2" fmla="*/ 20053 h 257480"/>
              <a:gd name="connsiteX3" fmla="*/ 0 w 376542"/>
              <a:gd name="connsiteY3" fmla="*/ 20053 h 257480"/>
              <a:gd name="connsiteX4" fmla="*/ 0 w 376542"/>
              <a:gd name="connsiteY4" fmla="*/ 0 h 257480"/>
              <a:gd name="connsiteX5" fmla="*/ 109486 w 376542"/>
              <a:gd name="connsiteY5" fmla="*/ 0 h 257480"/>
              <a:gd name="connsiteX6" fmla="*/ 109486 w 376542"/>
              <a:gd name="connsiteY6" fmla="*/ 20053 h 257480"/>
              <a:gd name="connsiteX7" fmla="*/ 89941 w 376542"/>
              <a:gd name="connsiteY7" fmla="*/ 20053 h 257480"/>
              <a:gd name="connsiteX8" fmla="*/ 74688 w 376542"/>
              <a:gd name="connsiteY8" fmla="*/ 30836 h 257480"/>
              <a:gd name="connsiteX9" fmla="*/ 77419 w 376542"/>
              <a:gd name="connsiteY9" fmla="*/ 46647 h 257480"/>
              <a:gd name="connsiteX10" fmla="*/ 122783 w 376542"/>
              <a:gd name="connsiteY10" fmla="*/ 210845 h 257480"/>
              <a:gd name="connsiteX11" fmla="*/ 123558 w 376542"/>
              <a:gd name="connsiteY11" fmla="*/ 210845 h 257480"/>
              <a:gd name="connsiteX12" fmla="*/ 177520 w 376542"/>
              <a:gd name="connsiteY12" fmla="*/ 49339 h 257480"/>
              <a:gd name="connsiteX13" fmla="*/ 154063 w 376542"/>
              <a:gd name="connsiteY13" fmla="*/ 20053 h 257480"/>
              <a:gd name="connsiteX14" fmla="*/ 134899 w 376542"/>
              <a:gd name="connsiteY14" fmla="*/ 20053 h 257480"/>
              <a:gd name="connsiteX15" fmla="*/ 134899 w 376542"/>
              <a:gd name="connsiteY15" fmla="*/ 0 h 257480"/>
              <a:gd name="connsiteX16" fmla="*/ 247904 w 376542"/>
              <a:gd name="connsiteY16" fmla="*/ 0 h 257480"/>
              <a:gd name="connsiteX17" fmla="*/ 247904 w 376542"/>
              <a:gd name="connsiteY17" fmla="*/ 20053 h 257480"/>
              <a:gd name="connsiteX18" fmla="*/ 228739 w 376542"/>
              <a:gd name="connsiteY18" fmla="*/ 20053 h 257480"/>
              <a:gd name="connsiteX19" fmla="*/ 211150 w 376542"/>
              <a:gd name="connsiteY19" fmla="*/ 31991 h 257480"/>
              <a:gd name="connsiteX20" fmla="*/ 218186 w 376542"/>
              <a:gd name="connsiteY20" fmla="*/ 59359 h 257480"/>
              <a:gd name="connsiteX21" fmla="*/ 263156 w 376542"/>
              <a:gd name="connsiteY21" fmla="*/ 210070 h 257480"/>
              <a:gd name="connsiteX22" fmla="*/ 263931 w 376542"/>
              <a:gd name="connsiteY22" fmla="*/ 210070 h 257480"/>
              <a:gd name="connsiteX23" fmla="*/ 310464 w 376542"/>
              <a:gd name="connsiteY23" fmla="*/ 56274 h 257480"/>
              <a:gd name="connsiteX24" fmla="*/ 315544 w 376542"/>
              <a:gd name="connsiteY24" fmla="*/ 32385 h 257480"/>
              <a:gd name="connsiteX25" fmla="*/ 297561 w 376542"/>
              <a:gd name="connsiteY25" fmla="*/ 20053 h 257480"/>
              <a:gd name="connsiteX26" fmla="*/ 277228 w 376542"/>
              <a:gd name="connsiteY26" fmla="*/ 20053 h 257480"/>
              <a:gd name="connsiteX27" fmla="*/ 277228 w 376542"/>
              <a:gd name="connsiteY27" fmla="*/ 0 h 257480"/>
              <a:gd name="connsiteX28" fmla="*/ 376542 w 376542"/>
              <a:gd name="connsiteY28" fmla="*/ 0 h 257480"/>
              <a:gd name="connsiteX29" fmla="*/ 376542 w 376542"/>
              <a:gd name="connsiteY29" fmla="*/ 20053 h 257480"/>
              <a:gd name="connsiteX30" fmla="*/ 365213 w 376542"/>
              <a:gd name="connsiteY30" fmla="*/ 20053 h 257480"/>
              <a:gd name="connsiteX31" fmla="*/ 341350 w 376542"/>
              <a:gd name="connsiteY31" fmla="*/ 36233 h 257480"/>
              <a:gd name="connsiteX32" fmla="*/ 272923 w 376542"/>
              <a:gd name="connsiteY32" fmla="*/ 257480 h 257480"/>
              <a:gd name="connsiteX33" fmla="*/ 241655 w 376542"/>
              <a:gd name="connsiteY33" fmla="*/ 257480 h 257480"/>
              <a:gd name="connsiteX34" fmla="*/ 189255 w 376542"/>
              <a:gd name="connsiteY34" fmla="*/ 87503 h 257480"/>
              <a:gd name="connsiteX35" fmla="*/ 188467 w 376542"/>
              <a:gd name="connsiteY35" fmla="*/ 87503 h 257480"/>
              <a:gd name="connsiteX36" fmla="*/ 131775 w 376542"/>
              <a:gd name="connsiteY36" fmla="*/ 257480 h 257480"/>
              <a:gd name="connsiteX37" fmla="*/ 100495 w 376542"/>
              <a:gd name="connsiteY37" fmla="*/ 257480 h 25748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</a:cxnLst>
            <a:rect l="l" t="t" r="r" b="b"/>
            <a:pathLst>
              <a:path w="376542" h="257480">
                <a:moveTo>
                  <a:pt x="100495" y="257480"/>
                </a:moveTo>
                <a:lnTo>
                  <a:pt x="36753" y="42786"/>
                </a:lnTo>
                <a:cubicBezTo>
                  <a:pt x="31292" y="25057"/>
                  <a:pt x="28155" y="20053"/>
                  <a:pt x="8610" y="20053"/>
                </a:cubicBezTo>
                <a:lnTo>
                  <a:pt x="0" y="20053"/>
                </a:lnTo>
                <a:lnTo>
                  <a:pt x="0" y="0"/>
                </a:lnTo>
                <a:lnTo>
                  <a:pt x="109486" y="0"/>
                </a:lnTo>
                <a:lnTo>
                  <a:pt x="109486" y="20053"/>
                </a:lnTo>
                <a:lnTo>
                  <a:pt x="89941" y="20053"/>
                </a:lnTo>
                <a:cubicBezTo>
                  <a:pt x="80937" y="20053"/>
                  <a:pt x="74688" y="22745"/>
                  <a:pt x="74688" y="30836"/>
                </a:cubicBezTo>
                <a:cubicBezTo>
                  <a:pt x="74688" y="35471"/>
                  <a:pt x="75476" y="39319"/>
                  <a:pt x="77419" y="46647"/>
                </a:cubicBezTo>
                <a:lnTo>
                  <a:pt x="122783" y="210845"/>
                </a:lnTo>
                <a:lnTo>
                  <a:pt x="123558" y="210845"/>
                </a:lnTo>
                <a:lnTo>
                  <a:pt x="177520" y="49339"/>
                </a:lnTo>
                <a:cubicBezTo>
                  <a:pt x="178689" y="45491"/>
                  <a:pt x="168135" y="20053"/>
                  <a:pt x="154063" y="20053"/>
                </a:cubicBezTo>
                <a:lnTo>
                  <a:pt x="134899" y="20053"/>
                </a:lnTo>
                <a:lnTo>
                  <a:pt x="134899" y="0"/>
                </a:lnTo>
                <a:lnTo>
                  <a:pt x="247904" y="0"/>
                </a:lnTo>
                <a:lnTo>
                  <a:pt x="247904" y="20053"/>
                </a:lnTo>
                <a:lnTo>
                  <a:pt x="228739" y="20053"/>
                </a:lnTo>
                <a:cubicBezTo>
                  <a:pt x="220535" y="20053"/>
                  <a:pt x="211150" y="21209"/>
                  <a:pt x="211150" y="31991"/>
                </a:cubicBezTo>
                <a:cubicBezTo>
                  <a:pt x="211150" y="38163"/>
                  <a:pt x="216230" y="52425"/>
                  <a:pt x="218186" y="59359"/>
                </a:cubicBezTo>
                <a:lnTo>
                  <a:pt x="263156" y="210070"/>
                </a:lnTo>
                <a:lnTo>
                  <a:pt x="263931" y="210070"/>
                </a:lnTo>
                <a:lnTo>
                  <a:pt x="310464" y="56274"/>
                </a:lnTo>
                <a:cubicBezTo>
                  <a:pt x="312419" y="50114"/>
                  <a:pt x="315544" y="39319"/>
                  <a:pt x="315544" y="32385"/>
                </a:cubicBezTo>
                <a:cubicBezTo>
                  <a:pt x="315544" y="20815"/>
                  <a:pt x="307340" y="20053"/>
                  <a:pt x="297561" y="20053"/>
                </a:cubicBezTo>
                <a:lnTo>
                  <a:pt x="277228" y="20053"/>
                </a:lnTo>
                <a:lnTo>
                  <a:pt x="277228" y="0"/>
                </a:lnTo>
                <a:lnTo>
                  <a:pt x="376542" y="0"/>
                </a:lnTo>
                <a:lnTo>
                  <a:pt x="376542" y="20053"/>
                </a:lnTo>
                <a:lnTo>
                  <a:pt x="365213" y="20053"/>
                </a:lnTo>
                <a:cubicBezTo>
                  <a:pt x="350354" y="20053"/>
                  <a:pt x="343700" y="28524"/>
                  <a:pt x="341350" y="36233"/>
                </a:cubicBezTo>
                <a:lnTo>
                  <a:pt x="272923" y="257480"/>
                </a:lnTo>
                <a:lnTo>
                  <a:pt x="241655" y="257480"/>
                </a:lnTo>
                <a:lnTo>
                  <a:pt x="189255" y="87503"/>
                </a:lnTo>
                <a:lnTo>
                  <a:pt x="188467" y="87503"/>
                </a:lnTo>
                <a:lnTo>
                  <a:pt x="131775" y="257480"/>
                </a:lnTo>
                <a:lnTo>
                  <a:pt x="100495" y="25748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0" name="Freeform 3"/>
          <p:cNvSpPr/>
          <p:nvPr/>
        </p:nvSpPr>
        <p:spPr>
          <a:xfrm>
            <a:off x="751840" y="6459220"/>
            <a:ext cx="11440160" cy="406400"/>
          </a:xfrm>
          <a:custGeom>
            <a:avLst/>
            <a:gdLst>
              <a:gd name="connsiteX0" fmla="*/ 0 w 8580120"/>
              <a:gd name="connsiteY0" fmla="*/ 0 h 406400"/>
              <a:gd name="connsiteX1" fmla="*/ 8580120 w 8580120"/>
              <a:gd name="connsiteY1" fmla="*/ 0 h 406400"/>
              <a:gd name="connsiteX2" fmla="*/ 8580120 w 8580120"/>
              <a:gd name="connsiteY2" fmla="*/ 406399 h 406400"/>
              <a:gd name="connsiteX3" fmla="*/ 0 w 8580120"/>
              <a:gd name="connsiteY3" fmla="*/ 406399 h 406400"/>
              <a:gd name="connsiteX4" fmla="*/ 0 w 8580120"/>
              <a:gd name="connsiteY4" fmla="*/ 0 h 406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580120" h="406400">
                <a:moveTo>
                  <a:pt x="0" y="0"/>
                </a:moveTo>
                <a:lnTo>
                  <a:pt x="8580120" y="0"/>
                </a:lnTo>
                <a:lnTo>
                  <a:pt x="8580120" y="406399"/>
                </a:lnTo>
                <a:lnTo>
                  <a:pt x="0" y="406399"/>
                </a:lnTo>
                <a:lnTo>
                  <a:pt x="0" y="0"/>
                </a:lnTo>
              </a:path>
            </a:pathLst>
          </a:custGeom>
          <a:solidFill>
            <a:srgbClr val="8C8D8B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1" name="TextBox 10"/>
          <p:cNvSpPr txBox="1"/>
          <p:nvPr/>
        </p:nvSpPr>
        <p:spPr>
          <a:xfrm>
            <a:off x="999067" y="6515101"/>
            <a:ext cx="9768128" cy="174407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1000"/>
              </a:lnSpc>
              <a:tabLst/>
            </a:pPr>
            <a:r>
              <a:rPr lang="en-US" altLang="zh-CN" sz="900" b="0" i="0" dirty="0">
                <a:solidFill>
                  <a:srgbClr val="FFFFFF"/>
                </a:solidFill>
                <a:latin typeface="ITC Franklin Gothic Std Bk Cd"/>
                <a:cs typeface="ITC Franklin Gothic Std Bk Cd"/>
              </a:rPr>
              <a:t>Dealing with Performance Problems			</a:t>
            </a:r>
            <a:r>
              <a:rPr lang="en-US" altLang="zh-CN" sz="900" b="0" i="0" dirty="0">
                <a:solidFill>
                  <a:srgbClr val="FFFFFF"/>
                </a:solidFill>
                <a:latin typeface="ITC Franklin Gothic Std Dm Cd"/>
                <a:cs typeface="ITC Franklin Gothic Std Dm Cd"/>
              </a:rPr>
              <a:t>Danielle Gonzalez,</a:t>
            </a:r>
            <a:r>
              <a:rPr lang="en-US" altLang="zh-CN" sz="900" b="0" i="0" baseline="0" dirty="0">
                <a:solidFill>
                  <a:srgbClr val="FFFFFF"/>
                </a:solidFill>
                <a:latin typeface="ITC Franklin Gothic Std Dm Cd"/>
                <a:cs typeface="ITC Franklin Gothic Std Dm Cd"/>
              </a:rPr>
              <a:t> Director</a:t>
            </a:r>
            <a:r>
              <a:rPr lang="en-US" altLang="zh-CN" sz="900" b="0" i="0" dirty="0">
                <a:solidFill>
                  <a:srgbClr val="FFFFFF"/>
                </a:solidFill>
                <a:latin typeface="ITC Franklin Gothic Std Bk Cd"/>
                <a:cs typeface="ITC Franklin Gothic Std Bk Cd"/>
              </a:rPr>
              <a:t>·</a:t>
            </a:r>
            <a:r>
              <a:rPr lang="en-US" altLang="zh-CN" sz="900" b="0" i="0" dirty="0">
                <a:latin typeface="ITC Franklin Gothic Std Bk Cd"/>
                <a:cs typeface="ITC Franklin Gothic Std Bk Cd"/>
              </a:rPr>
              <a:t>  </a:t>
            </a:r>
            <a:r>
              <a:rPr lang="en-US" altLang="zh-CN" sz="900" b="0" i="0" dirty="0">
                <a:solidFill>
                  <a:srgbClr val="FFFFFF"/>
                </a:solidFill>
                <a:latin typeface="ITC Franklin Gothic Std Bk Cd"/>
                <a:cs typeface="ITC Franklin Gothic Std Bk Cd"/>
              </a:rPr>
              <a:t>Office</a:t>
            </a:r>
            <a:r>
              <a:rPr lang="en-US" altLang="zh-CN" sz="900" b="0" i="0" dirty="0">
                <a:latin typeface="ITC Franklin Gothic Std Bk Cd"/>
                <a:cs typeface="ITC Franklin Gothic Std Bk Cd"/>
              </a:rPr>
              <a:t> </a:t>
            </a:r>
            <a:r>
              <a:rPr lang="en-US" altLang="zh-CN" sz="900" b="0" i="0" dirty="0">
                <a:solidFill>
                  <a:srgbClr val="FFFFFF"/>
                </a:solidFill>
                <a:latin typeface="ITC Franklin Gothic Std Bk Cd"/>
                <a:cs typeface="ITC Franklin Gothic Std Bk Cd"/>
              </a:rPr>
              <a:t>of</a:t>
            </a:r>
            <a:r>
              <a:rPr lang="en-US" altLang="zh-CN" sz="900" b="0" i="0" dirty="0">
                <a:latin typeface="ITC Franklin Gothic Std Bk Cd"/>
                <a:cs typeface="ITC Franklin Gothic Std Bk Cd"/>
              </a:rPr>
              <a:t> </a:t>
            </a:r>
            <a:r>
              <a:rPr lang="en-US" altLang="zh-CN" sz="900" b="0" i="0" dirty="0">
                <a:solidFill>
                  <a:srgbClr val="FFFFFF"/>
                </a:solidFill>
                <a:latin typeface="ITC Franklin Gothic Std Bk Cd"/>
                <a:cs typeface="ITC Franklin Gothic Std Bk Cd"/>
              </a:rPr>
              <a:t>Human</a:t>
            </a:r>
            <a:r>
              <a:rPr lang="en-US" altLang="zh-CN" sz="900" b="0" i="0" dirty="0">
                <a:latin typeface="ITC Franklin Gothic Std Bk Cd"/>
                <a:cs typeface="ITC Franklin Gothic Std Bk Cd"/>
              </a:rPr>
              <a:t> </a:t>
            </a:r>
            <a:r>
              <a:rPr lang="en-US" altLang="zh-CN" sz="900" b="0" i="0" dirty="0">
                <a:solidFill>
                  <a:srgbClr val="FFFFFF"/>
                </a:solidFill>
                <a:latin typeface="ITC Franklin Gothic Std Bk Cd"/>
                <a:cs typeface="ITC Franklin Gothic Std Bk Cd"/>
              </a:rPr>
              <a:t>Resources</a:t>
            </a:r>
            <a:r>
              <a:rPr lang="en-US" altLang="zh-CN" sz="900" b="0" i="0" dirty="0">
                <a:latin typeface="ITC Franklin Gothic Std Bk Cd"/>
                <a:cs typeface="ITC Franklin Gothic Std Bk Cd"/>
              </a:rPr>
              <a:t>  </a:t>
            </a:r>
            <a:r>
              <a:rPr lang="en-US" altLang="zh-CN" sz="900" b="0" i="0" dirty="0">
                <a:solidFill>
                  <a:srgbClr val="FFFFFF"/>
                </a:solidFill>
                <a:latin typeface="ITC Franklin Gothic Std Bk Cd"/>
                <a:cs typeface="ITC Franklin Gothic Std Bk Cd"/>
              </a:rPr>
              <a:t>·</a:t>
            </a:r>
            <a:r>
              <a:rPr lang="en-US" altLang="zh-CN" sz="900" b="0" i="0" dirty="0">
                <a:latin typeface="ITC Franklin Gothic Std Bk Cd"/>
                <a:cs typeface="ITC Franklin Gothic Std Bk Cd"/>
              </a:rPr>
              <a:t> 		 </a:t>
            </a:r>
            <a:r>
              <a:rPr lang="en-US" altLang="zh-CN" sz="900" b="0" i="0" dirty="0">
                <a:solidFill>
                  <a:srgbClr val="FFFFFF"/>
                </a:solidFill>
                <a:latin typeface="ITC Franklin Gothic Std Bk Cd"/>
                <a:cs typeface="ITC Franklin Gothic Std Bk Cd"/>
              </a:rPr>
              <a:t>dg3@williams.edu</a:t>
            </a:r>
            <a:r>
              <a:rPr lang="en-US" altLang="zh-CN" sz="900" b="0" i="0" dirty="0">
                <a:latin typeface="ITC Franklin Gothic Std Bk Cd"/>
                <a:cs typeface="ITC Franklin Gothic Std Bk Cd"/>
              </a:rPr>
              <a:t>  </a:t>
            </a:r>
            <a:r>
              <a:rPr lang="en-US" altLang="zh-CN" sz="900" b="0" i="0" dirty="0">
                <a:solidFill>
                  <a:srgbClr val="FFFFFF"/>
                </a:solidFill>
                <a:latin typeface="ITC Franklin Gothic Std Bk Cd"/>
                <a:cs typeface="ITC Franklin Gothic Std Bk Cd"/>
              </a:rPr>
              <a:t>·</a:t>
            </a:r>
            <a:r>
              <a:rPr lang="en-US" altLang="zh-CN" sz="900" b="0" i="0" dirty="0">
                <a:latin typeface="ITC Franklin Gothic Std Bk Cd"/>
                <a:cs typeface="ITC Franklin Gothic Std Bk Cd"/>
              </a:rPr>
              <a:t>  </a:t>
            </a:r>
            <a:r>
              <a:rPr lang="en-US" altLang="zh-CN" sz="900" b="0" i="0" dirty="0">
                <a:solidFill>
                  <a:srgbClr val="FFFFFF"/>
                </a:solidFill>
                <a:latin typeface="ITC Franklin Gothic Std Bk Cd"/>
                <a:cs typeface="ITC Franklin Gothic Std Bk Cd"/>
              </a:rPr>
              <a:t> x 3129</a:t>
            </a:r>
          </a:p>
        </p:txBody>
      </p:sp>
    </p:spTree>
    <p:extLst>
      <p:ext uri="{BB962C8B-B14F-4D97-AF65-F5344CB8AC3E}">
        <p14:creationId xmlns:p14="http://schemas.microsoft.com/office/powerpoint/2010/main" val="229280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1524000" y="3429000"/>
            <a:ext cx="7078133" cy="28375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1524000" y="4318162"/>
            <a:ext cx="7078133" cy="955295"/>
          </a:xfrm>
        </p:spPr>
        <p:txBody>
          <a:bodyPr/>
          <a:lstStyle/>
          <a:p>
            <a:r>
              <a:rPr lang="en-US" dirty="0"/>
              <a:t>HR Partner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Bob Wright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Dealing with Performance Problems</a:t>
            </a:r>
          </a:p>
        </p:txBody>
      </p:sp>
    </p:spTree>
    <p:extLst>
      <p:ext uri="{BB962C8B-B14F-4D97-AF65-F5344CB8AC3E}">
        <p14:creationId xmlns:p14="http://schemas.microsoft.com/office/powerpoint/2010/main" val="3173080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000" dirty="0"/>
              <a:t>Feedback</a:t>
            </a:r>
          </a:p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8988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Informal Feedback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" name="Picture Placeholder 1" descr="&lt;strong&gt;Meeting&lt;/strong&gt; Talk Entertainment · Free image on Pixabay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9" b="20009"/>
          <a:stretch>
            <a:fillRect/>
          </a:stretch>
        </p:blipFill>
        <p:spPr>
          <a:xfrm>
            <a:off x="7829212" y="2261706"/>
            <a:ext cx="3657600" cy="2194560"/>
          </a:xfrm>
        </p:spPr>
      </p:pic>
      <p:sp>
        <p:nvSpPr>
          <p:cNvPr id="6" name="Rectangle 5"/>
          <p:cNvSpPr/>
          <p:nvPr/>
        </p:nvSpPr>
        <p:spPr>
          <a:xfrm>
            <a:off x="626410" y="1808446"/>
            <a:ext cx="6765116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Do you have regular check ins?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Give and receive frequent feedback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Emphasize importance of changing the behavior.  Help them to own responsibility for their part in the problem and the solution.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Consider creating a goal for measurable improvement i.e. Set a follow up meeting to check in on progress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Keep notes about your conversation </a:t>
            </a:r>
          </a:p>
        </p:txBody>
      </p:sp>
    </p:spTree>
    <p:extLst>
      <p:ext uri="{BB962C8B-B14F-4D97-AF65-F5344CB8AC3E}">
        <p14:creationId xmlns:p14="http://schemas.microsoft.com/office/powerpoint/2010/main" val="888791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66314" y="1646211"/>
            <a:ext cx="7177511" cy="4258183"/>
          </a:xfrm>
        </p:spPr>
        <p:txBody>
          <a:bodyPr/>
          <a:lstStyle/>
          <a:p>
            <a:r>
              <a:rPr lang="en-US" sz="2200" dirty="0"/>
              <a:t>What are the specific behaviors that are problematic?</a:t>
            </a:r>
          </a:p>
          <a:p>
            <a:r>
              <a:rPr lang="en-US" sz="2200" dirty="0"/>
              <a:t>What positive behaviors would you like to see in the future?</a:t>
            </a:r>
          </a:p>
          <a:p>
            <a:r>
              <a:rPr lang="en-US" sz="2200" dirty="0"/>
              <a:t>What are the impacts?  How do you notice them?  Can they be measured?</a:t>
            </a:r>
          </a:p>
          <a:p>
            <a:r>
              <a:rPr lang="en-US" sz="2200" dirty="0"/>
              <a:t>How frequent and sustained are the behaviors?</a:t>
            </a:r>
          </a:p>
          <a:p>
            <a:r>
              <a:rPr lang="en-US" sz="2200" dirty="0"/>
              <a:t>What do you </a:t>
            </a:r>
            <a:r>
              <a:rPr lang="en-US" sz="2200" b="1" u="sng" dirty="0"/>
              <a:t>NOT</a:t>
            </a:r>
            <a:r>
              <a:rPr lang="en-US" sz="2200" dirty="0"/>
              <a:t> know about this situation?  How can you find out?</a:t>
            </a:r>
          </a:p>
          <a:p>
            <a:endParaRPr lang="en-US" sz="2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26212" y="825317"/>
            <a:ext cx="10009348" cy="711200"/>
          </a:xfrm>
        </p:spPr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Research and Prepare</a:t>
            </a:r>
          </a:p>
        </p:txBody>
      </p:sp>
      <p:sp>
        <p:nvSpPr>
          <p:cNvPr id="2" name="AutoShape 2" descr="Image result for ask a manag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AutoShape 4" descr="Image result for ask a manag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7700" y="2371726"/>
            <a:ext cx="3328146" cy="2305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3574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06186" y="1882907"/>
            <a:ext cx="6260123" cy="4252771"/>
          </a:xfrm>
        </p:spPr>
        <p:txBody>
          <a:bodyPr/>
          <a:lstStyle/>
          <a:p>
            <a:r>
              <a:rPr lang="en-US" sz="2200" dirty="0"/>
              <a:t>Schedule a private conversation</a:t>
            </a:r>
          </a:p>
          <a:p>
            <a:r>
              <a:rPr lang="en-US" sz="2200" dirty="0"/>
              <a:t>Factually describe the problem behaviors and their impact/s</a:t>
            </a:r>
          </a:p>
          <a:p>
            <a:r>
              <a:rPr lang="en-US" sz="2200" dirty="0"/>
              <a:t>Start with open-ended questions: </a:t>
            </a:r>
            <a:br>
              <a:rPr lang="en-US" sz="2200" dirty="0"/>
            </a:br>
            <a:r>
              <a:rPr lang="en-US" sz="2200" dirty="0"/>
              <a:t>“What’s going on?” “How do you see it?” “Is there something I should know?”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A More Formal Conversation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vegan diet | urbanveganchic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770" y="2171700"/>
            <a:ext cx="4272483" cy="284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7038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5763" y="1808446"/>
            <a:ext cx="7986712" cy="4079067"/>
          </a:xfrm>
        </p:spPr>
        <p:txBody>
          <a:bodyPr/>
          <a:lstStyle/>
          <a:p>
            <a:r>
              <a:rPr lang="en-US" sz="2200" dirty="0"/>
              <a:t>Describe unsatisfactory performance/behavior</a:t>
            </a:r>
          </a:p>
          <a:p>
            <a:r>
              <a:rPr lang="en-US" sz="2200" dirty="0"/>
              <a:t>Cite specific observed examples: past incidents, inability to meet goals, impact on employee, team, customers, department, etc.</a:t>
            </a:r>
          </a:p>
          <a:p>
            <a:r>
              <a:rPr lang="en-US" sz="2200" dirty="0"/>
              <a:t>Solicit a constructive employee action plan to resolve or ameliorate the performance failures or behavioral issues</a:t>
            </a:r>
          </a:p>
          <a:p>
            <a:r>
              <a:rPr lang="en-US" sz="2200" dirty="0"/>
              <a:t>Review action plan and establish milestone date(s) to review progress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When Providing Feedback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 descr="&lt;strong&gt;Measuring&lt;/strong&gt; intangibles | Leadership Freak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510" y="2277940"/>
            <a:ext cx="3137353" cy="2094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0819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86691" y="1617635"/>
            <a:ext cx="7142884" cy="4549701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2200" dirty="0"/>
              <a:t>Acknowledge improvement, show appreciation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endParaRPr lang="en-US" sz="100" dirty="0"/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2200" dirty="0"/>
              <a:t>If there’s not: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2200" dirty="0"/>
              <a:t>Draft a written warning and ask HR to review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2200" dirty="0"/>
              <a:t>The written warning should include: </a:t>
            </a:r>
          </a:p>
          <a:p>
            <a:pPr lvl="1"/>
            <a:r>
              <a:rPr lang="en-US" sz="1700" dirty="0"/>
              <a:t>history so far, </a:t>
            </a:r>
          </a:p>
          <a:p>
            <a:pPr lvl="1"/>
            <a:r>
              <a:rPr lang="en-US" sz="1700" dirty="0"/>
              <a:t>measurable expected progress, </a:t>
            </a:r>
          </a:p>
          <a:p>
            <a:pPr lvl="1"/>
            <a:r>
              <a:rPr lang="en-US" sz="1700" dirty="0"/>
              <a:t>date for follow up, </a:t>
            </a:r>
          </a:p>
          <a:p>
            <a:pPr lvl="1"/>
            <a:r>
              <a:rPr lang="en-US" sz="1700" dirty="0"/>
              <a:t>consequences for not improving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2200" dirty="0"/>
              <a:t>A written warning can also be a summary of your coaching conversation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Follow Up Meeting</a:t>
            </a:r>
          </a:p>
        </p:txBody>
      </p:sp>
      <p:pic>
        <p:nvPicPr>
          <p:cNvPr id="7" name="Picture 6" descr="Things We Forget: 902: &lt;strong&gt;Improvement&lt;/strong&gt; begins with I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288" y="2030074"/>
            <a:ext cx="2743200" cy="2755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7981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58982" y="1617635"/>
            <a:ext cx="7315199" cy="4463767"/>
          </a:xfrm>
        </p:spPr>
        <p:txBody>
          <a:bodyPr/>
          <a:lstStyle/>
          <a:p>
            <a:r>
              <a:rPr lang="en-US" sz="2200" dirty="0"/>
              <a:t>Draft and send to HR (Danielle or Tammi) for approval before giving to employee</a:t>
            </a:r>
          </a:p>
          <a:p>
            <a:r>
              <a:rPr lang="en-US" sz="2200" dirty="0"/>
              <a:t>Write in factual, non-pejorative language.  Describe behaviors, don’t label the person.  </a:t>
            </a:r>
          </a:p>
          <a:p>
            <a:r>
              <a:rPr lang="en-US" sz="2200" dirty="0"/>
              <a:t>Ongoing concerns may be accompanied by a Performance Improvement Plan</a:t>
            </a:r>
          </a:p>
          <a:p>
            <a:r>
              <a:rPr lang="en-US" sz="2200" dirty="0"/>
              <a:t>Copy will be put into personnel file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Formal Written Warnings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Fresh Templates Archives - Sample Template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1085">
            <a:off x="8878160" y="1808446"/>
            <a:ext cx="2143125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682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1" y="1808446"/>
            <a:ext cx="6603301" cy="4335180"/>
          </a:xfrm>
        </p:spPr>
        <p:txBody>
          <a:bodyPr/>
          <a:lstStyle/>
          <a:p>
            <a:r>
              <a:rPr lang="en-US" sz="2200" dirty="0"/>
              <a:t>Provide a thorough, detailed plan for needed improvement</a:t>
            </a:r>
          </a:p>
          <a:p>
            <a:r>
              <a:rPr lang="en-US" sz="2200" dirty="0"/>
              <a:t>Lays out consequences for lack of improvement</a:t>
            </a:r>
          </a:p>
          <a:p>
            <a:r>
              <a:rPr lang="en-US" sz="2200" dirty="0"/>
              <a:t>Review with HR (Danielle or Tammi) before giving to employee.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Performance Improvement Plans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9975" y="1967259"/>
            <a:ext cx="2971310" cy="3815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4637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59017" y="1892418"/>
            <a:ext cx="6822072" cy="4021999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/>
              <a:t>If no progress after first written warning: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Draft a final written warning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Have it reviewed by HR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Meet with employee to review lack of progress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Give final written warning to employee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Final Written Warning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Placeholder 5" descr="Free illustration: Stamp, Note, Memory, Reminders - Free ...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34" b="7534"/>
          <a:stretch>
            <a:fillRect/>
          </a:stretch>
        </p:blipFill>
        <p:spPr>
          <a:xfrm>
            <a:off x="7509753" y="2346895"/>
            <a:ext cx="3657600" cy="2194560"/>
          </a:xfrm>
        </p:spPr>
      </p:pic>
    </p:spTree>
    <p:extLst>
      <p:ext uri="{BB962C8B-B14F-4D97-AF65-F5344CB8AC3E}">
        <p14:creationId xmlns:p14="http://schemas.microsoft.com/office/powerpoint/2010/main" val="17710212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48145" y="1808445"/>
            <a:ext cx="6345381" cy="4301409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/>
              <a:t>Ask yourself, will this be a surprise to the employee?</a:t>
            </a:r>
          </a:p>
          <a:p>
            <a:pPr marL="0" indent="0">
              <a:buNone/>
            </a:pPr>
            <a:r>
              <a:rPr lang="en-US" sz="2200" dirty="0"/>
              <a:t>Have you made performance expectations clear?</a:t>
            </a:r>
          </a:p>
          <a:p>
            <a:pPr marL="0" indent="0">
              <a:buNone/>
            </a:pPr>
            <a:r>
              <a:rPr lang="en-US" sz="2200" dirty="0"/>
              <a:t>Have you given the individual the opportunity to correct the behavior?</a:t>
            </a:r>
          </a:p>
          <a:p>
            <a:pPr marL="0" indent="0">
              <a:buNone/>
            </a:pPr>
            <a:r>
              <a:rPr lang="en-US" sz="2200" dirty="0"/>
              <a:t>If no progress after final written warning, consult with HR for advice on termination procedures.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Discharge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Placeholder 5" descr="&lt;strong&gt;The End&lt;/strong&gt; | Herbie"/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1" r="311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826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Importance of dealing with performance problems</a:t>
            </a:r>
          </a:p>
          <a:p>
            <a:r>
              <a:rPr lang="en-US" dirty="0"/>
              <a:t>Step by step strategy</a:t>
            </a:r>
          </a:p>
          <a:p>
            <a:pPr lvl="1"/>
            <a:r>
              <a:rPr lang="en-US" dirty="0"/>
              <a:t>informal coaching</a:t>
            </a:r>
          </a:p>
          <a:p>
            <a:pPr lvl="1"/>
            <a:r>
              <a:rPr lang="en-US" dirty="0"/>
              <a:t>formal disciplinary process</a:t>
            </a:r>
          </a:p>
          <a:p>
            <a:pPr lvl="1"/>
            <a:endParaRPr lang="en-US" dirty="0"/>
          </a:p>
          <a:p>
            <a:r>
              <a:rPr lang="en-US" dirty="0"/>
              <a:t>Documentation</a:t>
            </a:r>
          </a:p>
          <a:p>
            <a:r>
              <a:rPr lang="en-US" dirty="0"/>
              <a:t>Key Take-A-Ways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547742" y="2968668"/>
            <a:ext cx="436451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bg1">
                    <a:lumMod val="50000"/>
                  </a:schemeClr>
                </a:solidFill>
                <a:latin typeface="Bahnschrift SemiLight" panose="020B0502040204020203" pitchFamily="34" charset="0"/>
              </a:rPr>
              <a:t>“Dealing with employee problems can be difficult- not dealing with them can be worse.” – Paul Foster</a:t>
            </a:r>
          </a:p>
        </p:txBody>
      </p:sp>
    </p:spTree>
    <p:extLst>
      <p:ext uri="{BB962C8B-B14F-4D97-AF65-F5344CB8AC3E}">
        <p14:creationId xmlns:p14="http://schemas.microsoft.com/office/powerpoint/2010/main" val="6153876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2271712"/>
            <a:ext cx="7100577" cy="3479809"/>
          </a:xfrm>
        </p:spPr>
        <p:txBody>
          <a:bodyPr/>
          <a:lstStyle/>
          <a:p>
            <a:r>
              <a:rPr lang="en-US" sz="2200" dirty="0"/>
              <a:t>Many performance problems can be an indirect result of employee personal problems.  </a:t>
            </a:r>
          </a:p>
          <a:p>
            <a:r>
              <a:rPr lang="en-US" sz="2200" dirty="0"/>
              <a:t>Refer employee to the Employee Assistance Program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If Employee Mentions Other Personal Problems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8548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7148" y="778189"/>
            <a:ext cx="11337190" cy="711200"/>
          </a:xfrm>
        </p:spPr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Dealing with Performance Problems Process Overview</a:t>
            </a:r>
          </a:p>
        </p:txBody>
      </p:sp>
      <p:sp>
        <p:nvSpPr>
          <p:cNvPr id="8" name="Rectangle 7"/>
          <p:cNvSpPr/>
          <p:nvPr/>
        </p:nvSpPr>
        <p:spPr>
          <a:xfrm>
            <a:off x="507149" y="2807936"/>
            <a:ext cx="1394479" cy="7768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Research</a:t>
            </a:r>
          </a:p>
        </p:txBody>
      </p:sp>
      <p:sp>
        <p:nvSpPr>
          <p:cNvPr id="9" name="Rectangle 8"/>
          <p:cNvSpPr/>
          <p:nvPr/>
        </p:nvSpPr>
        <p:spPr>
          <a:xfrm>
            <a:off x="2235463" y="2807936"/>
            <a:ext cx="1773505" cy="7768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Conversation</a:t>
            </a:r>
          </a:p>
        </p:txBody>
      </p:sp>
      <p:sp>
        <p:nvSpPr>
          <p:cNvPr id="10" name="Flowchart: Decision 9"/>
          <p:cNvSpPr/>
          <p:nvPr/>
        </p:nvSpPr>
        <p:spPr>
          <a:xfrm>
            <a:off x="4308410" y="2718538"/>
            <a:ext cx="1990641" cy="946768"/>
          </a:xfrm>
          <a:prstGeom prst="flowChartDecision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Mentions Illness?</a:t>
            </a:r>
          </a:p>
        </p:txBody>
      </p:sp>
      <p:sp>
        <p:nvSpPr>
          <p:cNvPr id="11" name="Flowchart: Process 10"/>
          <p:cNvSpPr/>
          <p:nvPr/>
        </p:nvSpPr>
        <p:spPr>
          <a:xfrm>
            <a:off x="4633024" y="1596781"/>
            <a:ext cx="1343278" cy="69591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Offer FMLA</a:t>
            </a:r>
          </a:p>
        </p:txBody>
      </p:sp>
      <p:sp>
        <p:nvSpPr>
          <p:cNvPr id="12" name="Flowchart: Process 11"/>
          <p:cNvSpPr/>
          <p:nvPr/>
        </p:nvSpPr>
        <p:spPr>
          <a:xfrm>
            <a:off x="6290542" y="1585291"/>
            <a:ext cx="1343278" cy="69591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FMLA Approved</a:t>
            </a:r>
          </a:p>
        </p:txBody>
      </p:sp>
      <p:sp>
        <p:nvSpPr>
          <p:cNvPr id="13" name="Flowchart: Process 12"/>
          <p:cNvSpPr/>
          <p:nvPr/>
        </p:nvSpPr>
        <p:spPr>
          <a:xfrm>
            <a:off x="7850957" y="1585290"/>
            <a:ext cx="1343278" cy="69591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Track FMLA covered absences</a:t>
            </a:r>
          </a:p>
        </p:txBody>
      </p:sp>
      <p:sp>
        <p:nvSpPr>
          <p:cNvPr id="14" name="Flowchart: Decision 13"/>
          <p:cNvSpPr/>
          <p:nvPr/>
        </p:nvSpPr>
        <p:spPr>
          <a:xfrm>
            <a:off x="6559715" y="2718538"/>
            <a:ext cx="1831498" cy="946768"/>
          </a:xfrm>
          <a:prstGeom prst="flowChartDecision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Mentions Personal Problems?</a:t>
            </a:r>
          </a:p>
        </p:txBody>
      </p:sp>
      <p:sp>
        <p:nvSpPr>
          <p:cNvPr id="15" name="Flowchart: Process 14"/>
          <p:cNvSpPr/>
          <p:nvPr/>
        </p:nvSpPr>
        <p:spPr>
          <a:xfrm>
            <a:off x="8705833" y="2839532"/>
            <a:ext cx="1343278" cy="69591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Refer to EAP</a:t>
            </a:r>
          </a:p>
        </p:txBody>
      </p:sp>
      <p:sp>
        <p:nvSpPr>
          <p:cNvPr id="16" name="Flowchart: Process 15"/>
          <p:cNvSpPr/>
          <p:nvPr/>
        </p:nvSpPr>
        <p:spPr>
          <a:xfrm>
            <a:off x="736376" y="4264403"/>
            <a:ext cx="1254266" cy="107325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Set expectations and time to check on progress</a:t>
            </a:r>
          </a:p>
        </p:txBody>
      </p:sp>
      <p:sp>
        <p:nvSpPr>
          <p:cNvPr id="17" name="Flowchart: Decision 16"/>
          <p:cNvSpPr/>
          <p:nvPr/>
        </p:nvSpPr>
        <p:spPr>
          <a:xfrm>
            <a:off x="2191293" y="4385011"/>
            <a:ext cx="1861843" cy="821340"/>
          </a:xfrm>
          <a:prstGeom prst="flowChartDecision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Progress?</a:t>
            </a:r>
          </a:p>
        </p:txBody>
      </p:sp>
      <p:sp>
        <p:nvSpPr>
          <p:cNvPr id="18" name="Flowchart: Process 17"/>
          <p:cNvSpPr/>
          <p:nvPr/>
        </p:nvSpPr>
        <p:spPr>
          <a:xfrm>
            <a:off x="4243255" y="5666243"/>
            <a:ext cx="1733047" cy="69591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Show appreciation</a:t>
            </a:r>
          </a:p>
        </p:txBody>
      </p:sp>
      <p:sp>
        <p:nvSpPr>
          <p:cNvPr id="19" name="Flowchart: Process 18"/>
          <p:cNvSpPr/>
          <p:nvPr/>
        </p:nvSpPr>
        <p:spPr>
          <a:xfrm>
            <a:off x="4253787" y="4453073"/>
            <a:ext cx="1343278" cy="69591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1</a:t>
            </a:r>
            <a:r>
              <a:rPr lang="en-US" sz="1400" baseline="30000" dirty="0"/>
              <a:t>st</a:t>
            </a:r>
            <a:r>
              <a:rPr lang="en-US" sz="1400" dirty="0"/>
              <a:t> Written Warning</a:t>
            </a:r>
          </a:p>
        </p:txBody>
      </p:sp>
      <p:sp>
        <p:nvSpPr>
          <p:cNvPr id="20" name="Flowchart: Process 19"/>
          <p:cNvSpPr/>
          <p:nvPr/>
        </p:nvSpPr>
        <p:spPr>
          <a:xfrm>
            <a:off x="7808732" y="4445048"/>
            <a:ext cx="1343278" cy="69591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2nd Written Warning</a:t>
            </a:r>
          </a:p>
        </p:txBody>
      </p:sp>
      <p:sp>
        <p:nvSpPr>
          <p:cNvPr id="21" name="Flowchart: Decision 20"/>
          <p:cNvSpPr/>
          <p:nvPr/>
        </p:nvSpPr>
        <p:spPr>
          <a:xfrm>
            <a:off x="5771977" y="4390360"/>
            <a:ext cx="1861843" cy="821340"/>
          </a:xfrm>
          <a:prstGeom prst="flowChartDecision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Progress?</a:t>
            </a:r>
          </a:p>
        </p:txBody>
      </p:sp>
      <p:sp>
        <p:nvSpPr>
          <p:cNvPr id="22" name="Flowchart: Decision 21"/>
          <p:cNvSpPr/>
          <p:nvPr/>
        </p:nvSpPr>
        <p:spPr>
          <a:xfrm>
            <a:off x="9352661" y="4382335"/>
            <a:ext cx="1861843" cy="821340"/>
          </a:xfrm>
          <a:prstGeom prst="flowChartDecision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Progress?</a:t>
            </a:r>
          </a:p>
        </p:txBody>
      </p:sp>
      <p:sp>
        <p:nvSpPr>
          <p:cNvPr id="23" name="Flowchart: Process 22"/>
          <p:cNvSpPr/>
          <p:nvPr/>
        </p:nvSpPr>
        <p:spPr>
          <a:xfrm>
            <a:off x="10283582" y="5628764"/>
            <a:ext cx="1733047" cy="69591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Termination</a:t>
            </a:r>
          </a:p>
        </p:txBody>
      </p:sp>
      <p:cxnSp>
        <p:nvCxnSpPr>
          <p:cNvPr id="25" name="Straight Arrow Connector 24"/>
          <p:cNvCxnSpPr>
            <a:stCxn id="8" idx="3"/>
            <a:endCxn id="9" idx="1"/>
          </p:cNvCxnSpPr>
          <p:nvPr/>
        </p:nvCxnSpPr>
        <p:spPr>
          <a:xfrm>
            <a:off x="1901628" y="3196354"/>
            <a:ext cx="33383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9" idx="3"/>
            <a:endCxn id="10" idx="1"/>
          </p:cNvCxnSpPr>
          <p:nvPr/>
        </p:nvCxnSpPr>
        <p:spPr>
          <a:xfrm flipV="1">
            <a:off x="4008968" y="3191922"/>
            <a:ext cx="299442" cy="44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0" idx="0"/>
            <a:endCxn id="11" idx="2"/>
          </p:cNvCxnSpPr>
          <p:nvPr/>
        </p:nvCxnSpPr>
        <p:spPr>
          <a:xfrm flipV="1">
            <a:off x="5303731" y="2292696"/>
            <a:ext cx="932" cy="4258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1" idx="3"/>
            <a:endCxn id="12" idx="1"/>
          </p:cNvCxnSpPr>
          <p:nvPr/>
        </p:nvCxnSpPr>
        <p:spPr>
          <a:xfrm flipV="1">
            <a:off x="5976302" y="1933249"/>
            <a:ext cx="314240" cy="114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2" idx="3"/>
            <a:endCxn id="13" idx="1"/>
          </p:cNvCxnSpPr>
          <p:nvPr/>
        </p:nvCxnSpPr>
        <p:spPr>
          <a:xfrm flipV="1">
            <a:off x="7633820" y="1933248"/>
            <a:ext cx="217137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6271812" y="3187490"/>
            <a:ext cx="299442" cy="44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4" idx="3"/>
            <a:endCxn id="15" idx="1"/>
          </p:cNvCxnSpPr>
          <p:nvPr/>
        </p:nvCxnSpPr>
        <p:spPr>
          <a:xfrm flipV="1">
            <a:off x="8391213" y="3187490"/>
            <a:ext cx="314620" cy="44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urved Connector 41"/>
          <p:cNvCxnSpPr>
            <a:stCxn id="15" idx="2"/>
            <a:endCxn id="16" idx="0"/>
          </p:cNvCxnSpPr>
          <p:nvPr/>
        </p:nvCxnSpPr>
        <p:spPr>
          <a:xfrm rot="5400000">
            <a:off x="5006013" y="-107056"/>
            <a:ext cx="728956" cy="8013963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urved Connector 44"/>
          <p:cNvCxnSpPr>
            <a:stCxn id="14" idx="2"/>
            <a:endCxn id="16" idx="0"/>
          </p:cNvCxnSpPr>
          <p:nvPr/>
        </p:nvCxnSpPr>
        <p:spPr>
          <a:xfrm rot="5400000">
            <a:off x="4119939" y="908877"/>
            <a:ext cx="599097" cy="6111955"/>
          </a:xfrm>
          <a:prstGeom prst="curvedConnector3">
            <a:avLst>
              <a:gd name="adj1" fmla="val 41896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16" idx="3"/>
            <a:endCxn id="17" idx="1"/>
          </p:cNvCxnSpPr>
          <p:nvPr/>
        </p:nvCxnSpPr>
        <p:spPr>
          <a:xfrm flipV="1">
            <a:off x="1990642" y="4795681"/>
            <a:ext cx="200651" cy="53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endCxn id="19" idx="1"/>
          </p:cNvCxnSpPr>
          <p:nvPr/>
        </p:nvCxnSpPr>
        <p:spPr>
          <a:xfrm flipV="1">
            <a:off x="4027397" y="4801031"/>
            <a:ext cx="226390" cy="81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19" idx="3"/>
            <a:endCxn id="21" idx="1"/>
          </p:cNvCxnSpPr>
          <p:nvPr/>
        </p:nvCxnSpPr>
        <p:spPr>
          <a:xfrm flipV="1">
            <a:off x="5597065" y="4801030"/>
            <a:ext cx="174912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V="1">
            <a:off x="7636072" y="4793006"/>
            <a:ext cx="200651" cy="53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20" idx="3"/>
            <a:endCxn id="22" idx="1"/>
          </p:cNvCxnSpPr>
          <p:nvPr/>
        </p:nvCxnSpPr>
        <p:spPr>
          <a:xfrm flipV="1">
            <a:off x="9152010" y="4793005"/>
            <a:ext cx="200651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urved Connector 63"/>
          <p:cNvCxnSpPr>
            <a:stCxn id="17" idx="2"/>
            <a:endCxn id="18" idx="1"/>
          </p:cNvCxnSpPr>
          <p:nvPr/>
        </p:nvCxnSpPr>
        <p:spPr>
          <a:xfrm rot="16200000" flipH="1">
            <a:off x="3278810" y="5049756"/>
            <a:ext cx="807850" cy="1121040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urved Connector 64"/>
          <p:cNvCxnSpPr>
            <a:stCxn id="21" idx="2"/>
            <a:endCxn id="18" idx="0"/>
          </p:cNvCxnSpPr>
          <p:nvPr/>
        </p:nvCxnSpPr>
        <p:spPr>
          <a:xfrm rot="5400000">
            <a:off x="5679068" y="4642411"/>
            <a:ext cx="454543" cy="1593120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urved Connector 67"/>
          <p:cNvCxnSpPr>
            <a:stCxn id="22" idx="2"/>
            <a:endCxn id="18" idx="3"/>
          </p:cNvCxnSpPr>
          <p:nvPr/>
        </p:nvCxnSpPr>
        <p:spPr>
          <a:xfrm rot="5400000">
            <a:off x="7724680" y="3455298"/>
            <a:ext cx="810526" cy="4307281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urved Connector 70"/>
          <p:cNvCxnSpPr>
            <a:stCxn id="22" idx="2"/>
            <a:endCxn id="23" idx="0"/>
          </p:cNvCxnSpPr>
          <p:nvPr/>
        </p:nvCxnSpPr>
        <p:spPr>
          <a:xfrm rot="16200000" flipH="1">
            <a:off x="10504300" y="4982957"/>
            <a:ext cx="425089" cy="866523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4925426" y="2418497"/>
            <a:ext cx="4062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Yes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8299568" y="2985151"/>
            <a:ext cx="4062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Yes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3152780" y="5326562"/>
            <a:ext cx="4062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Yes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5641440" y="5228439"/>
            <a:ext cx="4062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Yes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8638322" y="5546282"/>
            <a:ext cx="4062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Yes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6254668" y="2910489"/>
            <a:ext cx="3658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No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6884249" y="3543545"/>
            <a:ext cx="3658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No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3929574" y="4549421"/>
            <a:ext cx="3658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No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7448409" y="4478621"/>
            <a:ext cx="3658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No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10665796" y="5183106"/>
            <a:ext cx="3658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No</a:t>
            </a:r>
          </a:p>
        </p:txBody>
      </p:sp>
      <p:cxnSp>
        <p:nvCxnSpPr>
          <p:cNvPr id="3" name="Curved Connector 2"/>
          <p:cNvCxnSpPr>
            <a:stCxn id="13" idx="2"/>
            <a:endCxn id="14" idx="0"/>
          </p:cNvCxnSpPr>
          <p:nvPr/>
        </p:nvCxnSpPr>
        <p:spPr>
          <a:xfrm rot="5400000">
            <a:off x="7780364" y="1976305"/>
            <a:ext cx="437333" cy="1047132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22813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400" dirty="0"/>
              <a:t>Key Take-A-Ways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743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Do’s and Don’ts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1782919"/>
              </p:ext>
            </p:extLst>
          </p:nvPr>
        </p:nvGraphicFramePr>
        <p:xfrm>
          <a:off x="609598" y="1752547"/>
          <a:ext cx="10839338" cy="404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9669">
                  <a:extLst>
                    <a:ext uri="{9D8B030D-6E8A-4147-A177-3AD203B41FA5}">
                      <a16:colId xmlns:a16="http://schemas.microsoft.com/office/drawing/2014/main" val="3058390100"/>
                    </a:ext>
                  </a:extLst>
                </a:gridCol>
                <a:gridCol w="5419669">
                  <a:extLst>
                    <a:ext uri="{9D8B030D-6E8A-4147-A177-3AD203B41FA5}">
                      <a16:colId xmlns:a16="http://schemas.microsoft.com/office/drawing/2014/main" val="39151593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Don’t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86235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Check in when you see early signs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Ignore the signs and patterns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20428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Describe behaviors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Label the person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01220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Give</a:t>
                      </a:r>
                      <a:r>
                        <a:rPr lang="en-US" baseline="0" dirty="0"/>
                        <a:t> praise to employees with great performance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Give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feedback publically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to employees on performance problems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5652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Treat employees equitably with regard to performance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Single</a:t>
                      </a:r>
                      <a:r>
                        <a:rPr lang="en-US" baseline="0" dirty="0"/>
                        <a:t> out employees for feedback on performance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24774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Have</a:t>
                      </a:r>
                      <a:r>
                        <a:rPr lang="en-US" baseline="0" dirty="0"/>
                        <a:t> the informal feedback discussion promptly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Wait for the performance review to give feedback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47139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Manage performance</a:t>
                      </a:r>
                      <a:r>
                        <a:rPr lang="en-US" baseline="0" dirty="0"/>
                        <a:t> and attendance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Let</a:t>
                      </a:r>
                      <a:r>
                        <a:rPr lang="en-US" baseline="0" dirty="0"/>
                        <a:t> others think its okay to have chronic performance problems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43726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Refer employees liberally to HR, EAP, OIDE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Don’t feel alone</a:t>
                      </a:r>
                      <a:r>
                        <a:rPr lang="en-US" baseline="0" dirty="0"/>
                        <a:t> in managing these issues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15872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36734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84689" y="1916938"/>
            <a:ext cx="5973213" cy="3823761"/>
          </a:xfrm>
        </p:spPr>
        <p:txBody>
          <a:bodyPr/>
          <a:lstStyle/>
          <a:p>
            <a:r>
              <a:rPr lang="en-US" sz="2200" dirty="0"/>
              <a:t>Each employee and their situation is unique</a:t>
            </a:r>
          </a:p>
          <a:p>
            <a:r>
              <a:rPr lang="en-US" sz="2200" dirty="0"/>
              <a:t>Consult with other managers in your area to see how they have handled similar cases</a:t>
            </a:r>
          </a:p>
          <a:p>
            <a:r>
              <a:rPr lang="en-US" sz="2200" dirty="0"/>
              <a:t>Contact HR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One Size Does Not Fit All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Placeholder 5" descr="&lt;strong&gt;ONE&lt;/strong&gt;-&lt;strong&gt;SIZE&lt;/strong&gt;-DOES-NOT-&lt;strong&gt;FIT&lt;/strong&gt;-&lt;strong&gt;ALL&lt;/strong&gt; — The People Equation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6" r="10926"/>
          <a:stretch>
            <a:fillRect/>
          </a:stretch>
        </p:blipFill>
        <p:spPr>
          <a:xfrm>
            <a:off x="7315200" y="2093976"/>
            <a:ext cx="4130040" cy="2478024"/>
          </a:xfrm>
        </p:spPr>
      </p:pic>
    </p:spTree>
    <p:extLst>
      <p:ext uri="{BB962C8B-B14F-4D97-AF65-F5344CB8AC3E}">
        <p14:creationId xmlns:p14="http://schemas.microsoft.com/office/powerpoint/2010/main" val="36913947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1" y="1808445"/>
            <a:ext cx="11042072" cy="4523081"/>
          </a:xfrm>
        </p:spPr>
        <p:txBody>
          <a:bodyPr/>
          <a:lstStyle/>
          <a:p>
            <a:r>
              <a:rPr lang="en-US" sz="2200" dirty="0"/>
              <a:t>Documentation is important for both the employer and the employee.</a:t>
            </a:r>
          </a:p>
          <a:p>
            <a:r>
              <a:rPr lang="en-US" sz="2200" dirty="0"/>
              <a:t>Good documentation answers the questions </a:t>
            </a:r>
            <a:r>
              <a:rPr lang="en-US" sz="2200" i="1" dirty="0"/>
              <a:t>who, what, where</a:t>
            </a:r>
            <a:r>
              <a:rPr lang="en-US" sz="2200" dirty="0"/>
              <a:t>, and </a:t>
            </a:r>
            <a:r>
              <a:rPr lang="en-US" sz="2200" i="1" dirty="0"/>
              <a:t>when</a:t>
            </a:r>
            <a:r>
              <a:rPr lang="en-US" sz="2200" dirty="0"/>
              <a:t>.</a:t>
            </a:r>
          </a:p>
          <a:p>
            <a:r>
              <a:rPr lang="en-US" sz="2200" dirty="0"/>
              <a:t>Document early. Do not wait.</a:t>
            </a:r>
          </a:p>
          <a:p>
            <a:r>
              <a:rPr lang="en-US" sz="2200" dirty="0"/>
              <a:t>Discussion without documentation equals misunderstandings.</a:t>
            </a:r>
          </a:p>
          <a:p>
            <a:r>
              <a:rPr lang="en-US" sz="2200" dirty="0"/>
              <a:t>Discuss and document only the facts. </a:t>
            </a:r>
          </a:p>
          <a:p>
            <a:r>
              <a:rPr lang="en-US" sz="2200" dirty="0"/>
              <a:t>Give specific examples for how the employee is not meeting expectations and specific guidance for how the employee can improve.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Summary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1418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2420471"/>
            <a:ext cx="6293224" cy="3039562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sz="2200" dirty="0"/>
              <a:t>At the heart of a positive employee relations strategy, its about managing relationships and communicating effectively.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Rectangular Callout 10"/>
          <p:cNvSpPr/>
          <p:nvPr/>
        </p:nvSpPr>
        <p:spPr>
          <a:xfrm>
            <a:off x="8089751" y="2076226"/>
            <a:ext cx="3302597" cy="2710927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Heart 11"/>
          <p:cNvSpPr/>
          <p:nvPr/>
        </p:nvSpPr>
        <p:spPr>
          <a:xfrm>
            <a:off x="8918089" y="2657139"/>
            <a:ext cx="1592132" cy="1506070"/>
          </a:xfrm>
          <a:prstGeom prst="hear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780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11937" y="2001964"/>
            <a:ext cx="6003226" cy="3941636"/>
          </a:xfrm>
        </p:spPr>
        <p:txBody>
          <a:bodyPr/>
          <a:lstStyle/>
          <a:p>
            <a:r>
              <a:rPr lang="en-US" sz="2200" dirty="0"/>
              <a:t>Direct and indirect costs</a:t>
            </a:r>
          </a:p>
          <a:p>
            <a:r>
              <a:rPr lang="en-US" sz="2200" dirty="0"/>
              <a:t>Reputational cost</a:t>
            </a:r>
          </a:p>
          <a:p>
            <a:r>
              <a:rPr lang="en-US" sz="2200" dirty="0"/>
              <a:t>Impact on quality of work and services</a:t>
            </a:r>
          </a:p>
          <a:p>
            <a:r>
              <a:rPr lang="en-US" sz="2200" dirty="0"/>
              <a:t>Impact on morale of high performing employees</a:t>
            </a:r>
          </a:p>
          <a:p>
            <a:r>
              <a:rPr lang="en-US" sz="2200" dirty="0"/>
              <a:t>May get worse over time if not handled promptly.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Impacts of Performance Problems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 descr="How to Spend Less Time Solving &lt;strong&gt;Performance&lt;/strong&gt; &lt;strong&gt;Issues&lt;/strong&gt; and More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3" y="2443162"/>
            <a:ext cx="4817908" cy="2248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632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000" dirty="0">
                <a:latin typeface="+mj-lt"/>
              </a:rPr>
              <a:t>Documentation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011936" y="810152"/>
            <a:ext cx="6110817" cy="574256"/>
          </a:xfrm>
        </p:spPr>
        <p:txBody>
          <a:bodyPr>
            <a:noAutofit/>
          </a:bodyPr>
          <a:lstStyle/>
          <a:p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91068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1" y="1617635"/>
            <a:ext cx="10709008" cy="4797020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Establishes a record of employment actions taken and the reasons for the actions. Memories fail, managers move on and other circumstances change.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Informs employees of what is expected of them and the consequences if they do not meet expectations. Employees should never be surprised when they are in a termination meeting.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From a performance management standpoint, it serves as a written record to guide both the employer’s and the employee’s future behavior. It gives the employee the opportunity to improve.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Serves as evidence of the employer’s business reasons for actions taken, in the event an employee takes formal or informal steps with a claim against a manager or employer.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Brings about fair and equitable treatment. No one wants to be blindsided or treated differently than other employees.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Why Its Important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899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59537" y="1808446"/>
            <a:ext cx="10695154" cy="428755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Handwritten or typed notes from coaching and counseling sessions with employees.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Follow-up email summarizing a performance discussion meeting.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Written comments including specific examples in performance reviews.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Disciplinary actions, such as warning documents with specific examples and consequences.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Explanations with business reasons for employment actions such as demotions and promotions.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Type of Documentation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870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11937" y="1617634"/>
            <a:ext cx="6441808" cy="4533783"/>
          </a:xfrm>
        </p:spPr>
        <p:txBody>
          <a:bodyPr/>
          <a:lstStyle/>
          <a:p>
            <a:r>
              <a:rPr lang="en-US" sz="2200" dirty="0"/>
              <a:t>The employer’s expectation.</a:t>
            </a:r>
          </a:p>
          <a:p>
            <a:r>
              <a:rPr lang="en-US" sz="2200" dirty="0"/>
              <a:t>How the employee has failed to meet that expectation.</a:t>
            </a:r>
          </a:p>
          <a:p>
            <a:r>
              <a:rPr lang="en-US" sz="2200" dirty="0"/>
              <a:t>Prior counseling or discipline.</a:t>
            </a:r>
          </a:p>
          <a:p>
            <a:r>
              <a:rPr lang="en-US" sz="2200" dirty="0"/>
              <a:t>The employer’s expectations for the employee going forward.</a:t>
            </a:r>
          </a:p>
          <a:p>
            <a:r>
              <a:rPr lang="en-US" sz="2200" dirty="0"/>
              <a:t>The consequences of the employee’s failure to make the requisite improvement.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Effective Documentation Includes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2354339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30658" y="1617635"/>
            <a:ext cx="10764427" cy="463076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400" dirty="0"/>
              <a:t>Using labels without providing behavioral examples. 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Using words that sound like “proxies” for bias or retaliation. 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Focusing on the employee’s intent (as opposed to results). 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Focusing on the perceived cause of a performance problem as opposed to the problem itself. 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Using absolutes that are not credible.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Including everything an employee has ever done wrong/overkill.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Using technical rather than plain language. 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Failing to make clear the consequences of lack of improvement. 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12618" y="906435"/>
            <a:ext cx="11000509" cy="534438"/>
          </a:xfrm>
        </p:spPr>
        <p:txBody>
          <a:bodyPr/>
          <a:lstStyle/>
          <a:p>
            <a:r>
              <a:rPr lang="en-US" sz="3200" dirty="0">
                <a:latin typeface="+mj-lt"/>
              </a:rPr>
              <a:t>Common disciplinary documentation </a:t>
            </a:r>
            <a:r>
              <a:rPr lang="en-US" sz="3200" b="1" dirty="0">
                <a:latin typeface="+mj-lt"/>
              </a:rPr>
              <a:t>mistakes</a:t>
            </a:r>
            <a:r>
              <a:rPr lang="en-US" sz="3200" dirty="0">
                <a:latin typeface="+mj-lt"/>
              </a:rPr>
              <a:t> include: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56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11937" y="1617635"/>
            <a:ext cx="10750572" cy="471389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Performance or attendance does not improve, and there are negative impacts to work, morale, and eventually the manager’s own performance.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Increased frustration by manager and co-workers.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Misunderstandings on interpretation of discussion.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Employees not equitably treated; may have discrimination claims.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Employees not treated fairly; may have wrongful termination claims.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Lack of documented formal evidence for defense in the event of legal claims.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Implications For Not Documenting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601040"/>
      </p:ext>
    </p:extLst>
  </p:cSld>
  <p:clrMapOvr>
    <a:masterClrMapping/>
  </p:clrMapOvr>
</p:sld>
</file>

<file path=ppt/theme/theme1.xml><?xml version="1.0" encoding="utf-8"?>
<a:theme xmlns:a="http://schemas.openxmlformats.org/drawingml/2006/main" name="williams">
  <a:themeElements>
    <a:clrScheme name="Custom 39">
      <a:dk1>
        <a:srgbClr val="4A0D66"/>
      </a:dk1>
      <a:lt1>
        <a:srgbClr val="FFFFFF"/>
      </a:lt1>
      <a:dk2>
        <a:srgbClr val="4A0D66"/>
      </a:dk2>
      <a:lt2>
        <a:srgbClr val="FFB700"/>
      </a:lt2>
      <a:accent1>
        <a:srgbClr val="4A0D66"/>
      </a:accent1>
      <a:accent2>
        <a:srgbClr val="FFB700"/>
      </a:accent2>
      <a:accent3>
        <a:srgbClr val="B3B2B1"/>
      </a:accent3>
      <a:accent4>
        <a:srgbClr val="8A8A8D"/>
      </a:accent4>
      <a:accent5>
        <a:srgbClr val="4A0D66"/>
      </a:accent5>
      <a:accent6>
        <a:srgbClr val="F79646"/>
      </a:accent6>
      <a:hlink>
        <a:srgbClr val="4A0D66"/>
      </a:hlink>
      <a:folHlink>
        <a:srgbClr val="80008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lliams" id="{C0C188EB-ECE7-476A-9A03-851A7290EE2D}" vid="{B87094EE-BAFD-4F0F-9951-595E107EAD1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williams</Template>
  <TotalTime>13977</TotalTime>
  <Words>1262</Words>
  <Application>Microsoft Office PowerPoint</Application>
  <PresentationFormat>Widescreen</PresentationFormat>
  <Paragraphs>169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45" baseType="lpstr">
      <vt:lpstr>宋体</vt:lpstr>
      <vt:lpstr>Arial</vt:lpstr>
      <vt:lpstr>Bahnschrift SemiLight</vt:lpstr>
      <vt:lpstr>Calibri</vt:lpstr>
      <vt:lpstr>Century Gothic</vt:lpstr>
      <vt:lpstr>Clarendon Light</vt:lpstr>
      <vt:lpstr>Clarendon LT Std Light</vt:lpstr>
      <vt:lpstr>Courier New</vt:lpstr>
      <vt:lpstr>Franklin Gothic Book (Body)</vt:lpstr>
      <vt:lpstr>Franklin Gothic mBook (Body)</vt:lpstr>
      <vt:lpstr>Franklin Gothic Medium</vt:lpstr>
      <vt:lpstr>ITC Franklin Gothic Std Bk Cd</vt:lpstr>
      <vt:lpstr>ITC Franklin Gothic Std Book Condensed</vt:lpstr>
      <vt:lpstr>ITC Franklin Gothic Std Demi</vt:lpstr>
      <vt:lpstr>ITC Franklin Gothic Std Demi Condensed</vt:lpstr>
      <vt:lpstr>ITC Franklin Gothic Std Dm Cd</vt:lpstr>
      <vt:lpstr>ITC Franklin Gothic Std Medium</vt:lpstr>
      <vt:lpstr>Wingdings</vt:lpstr>
      <vt:lpstr>williams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Managing Absen</dc:title>
  <dc:creator>desktopadmin</dc:creator>
  <cp:lastModifiedBy>Bob Wright</cp:lastModifiedBy>
  <cp:revision>77</cp:revision>
  <cp:lastPrinted>2019-02-27T14:51:39Z</cp:lastPrinted>
  <dcterms:created xsi:type="dcterms:W3CDTF">2019-02-19T16:31:23Z</dcterms:created>
  <dcterms:modified xsi:type="dcterms:W3CDTF">2021-05-26T12:56:46Z</dcterms:modified>
</cp:coreProperties>
</file>