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  <p:sldMasterId id="2147483684" r:id="rId2"/>
    <p:sldMasterId id="2147483708" r:id="rId3"/>
    <p:sldMasterId id="2147483732" r:id="rId4"/>
  </p:sldMasterIdLst>
  <p:notesMasterIdLst>
    <p:notesMasterId r:id="rId39"/>
  </p:notesMasterIdLst>
  <p:handoutMasterIdLst>
    <p:handoutMasterId r:id="rId40"/>
  </p:handoutMasterIdLst>
  <p:sldIdLst>
    <p:sldId id="256" r:id="rId5"/>
    <p:sldId id="303" r:id="rId6"/>
    <p:sldId id="301" r:id="rId7"/>
    <p:sldId id="302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5" r:id="rId24"/>
    <p:sldId id="277" r:id="rId25"/>
    <p:sldId id="279" r:id="rId26"/>
    <p:sldId id="280" r:id="rId27"/>
    <p:sldId id="284" r:id="rId28"/>
    <p:sldId id="285" r:id="rId29"/>
    <p:sldId id="286" r:id="rId30"/>
    <p:sldId id="287" r:id="rId31"/>
    <p:sldId id="289" r:id="rId32"/>
    <p:sldId id="290" r:id="rId33"/>
    <p:sldId id="292" r:id="rId34"/>
    <p:sldId id="293" r:id="rId35"/>
    <p:sldId id="295" r:id="rId36"/>
    <p:sldId id="296" r:id="rId37"/>
    <p:sldId id="300" r:id="rId3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Franklin Gothic" panose="020B0604020202020204" charset="0"/>
      <p:bold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  <p:embeddedFont>
      <p:font typeface="Libre Franklin" panose="00000500000000000000" charset="0"/>
      <p:regular r:id="rId50"/>
      <p:bold r:id="rId51"/>
      <p:italic r:id="rId52"/>
      <p:boldItalic r:id="rId53"/>
    </p:embeddedFont>
    <p:embeddedFont>
      <p:font typeface="Rockwell" panose="02060603020205020403" pitchFamily="18" charset="0"/>
      <p:regular r:id="rId54"/>
      <p:bold r:id="rId55"/>
      <p:italic r:id="rId56"/>
      <p:boldItalic r:id="rId57"/>
    </p:embeddedFont>
    <p:embeddedFont>
      <p:font typeface="Rockwell Condensed" panose="02060603050405020104" pitchFamily="18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iRCuE81ZBYcAjgmNnpnM+H6VY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9999"/>
    <a:srgbClr val="FF7C80"/>
    <a:srgbClr val="FF66FF"/>
    <a:srgbClr val="CC00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3.xml"/><Relationship Id="rId71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font" Target="fonts/font11.fntdata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6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00BE67-4602-41DB-A23C-C567B806D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BC7C8-16EE-4A09-B56B-0DD58667ED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5BC1C-73CB-4D31-B14B-9AAEA194818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B5D66-3CD7-4204-88B3-89FC05A4F1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33909-26D4-481B-87FA-6AD13411E0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B2D62-BD00-40A1-908A-F553E9B26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41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2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1" name="Google Shape;2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1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6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0:notes"/>
          <p:cNvSpPr txBox="1">
            <a:spLocks noGrp="1"/>
          </p:cNvSpPr>
          <p:nvPr>
            <p:ph type="body" idx="1"/>
          </p:nvPr>
        </p:nvSpPr>
        <p:spPr>
          <a:xfrm>
            <a:off x="974725" y="4560887"/>
            <a:ext cx="5365750" cy="4319587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4" name="Google Shape;104;p51"/>
          <p:cNvSpPr txBox="1">
            <a:spLocks noGrp="1"/>
          </p:cNvSpPr>
          <p:nvPr>
            <p:ph type="body" idx="1"/>
          </p:nvPr>
        </p:nvSpPr>
        <p:spPr>
          <a:xfrm>
            <a:off x="758825" y="2203450"/>
            <a:ext cx="4017962" cy="465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4" name="Google Shape;134;p8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7" name="Google Shape;137;p8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8" name="Google Shape;148;p53"/>
          <p:cNvSpPr txBox="1">
            <a:spLocks noGrp="1"/>
          </p:cNvSpPr>
          <p:nvPr>
            <p:ph type="body" idx="1"/>
          </p:nvPr>
        </p:nvSpPr>
        <p:spPr>
          <a:xfrm>
            <a:off x="1571625" y="2486025"/>
            <a:ext cx="7923212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8"/>
          <p:cNvSpPr txBox="1">
            <a:spLocks noGrp="1"/>
          </p:cNvSpPr>
          <p:nvPr>
            <p:ph type="title"/>
          </p:nvPr>
        </p:nvSpPr>
        <p:spPr>
          <a:xfrm rot="5400000">
            <a:off x="5140326" y="2503487"/>
            <a:ext cx="6492875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1" name="Google Shape;151;p98"/>
          <p:cNvSpPr txBox="1">
            <a:spLocks noGrp="1"/>
          </p:cNvSpPr>
          <p:nvPr>
            <p:ph type="body" idx="1"/>
          </p:nvPr>
        </p:nvSpPr>
        <p:spPr>
          <a:xfrm rot="5400000">
            <a:off x="631032" y="362744"/>
            <a:ext cx="6492875" cy="649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4" name="Google Shape;154;p99"/>
          <p:cNvSpPr txBox="1">
            <a:spLocks noGrp="1"/>
          </p:cNvSpPr>
          <p:nvPr>
            <p:ph type="body" idx="1"/>
          </p:nvPr>
        </p:nvSpPr>
        <p:spPr>
          <a:xfrm rot="5400000">
            <a:off x="3347243" y="710407"/>
            <a:ext cx="4371975" cy="792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7" name="Google Shape;157;p10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8" name="Google Shape;158;p10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1" name="Google Shape;161;p10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2" name="Google Shape;162;p10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8" name="Google Shape;168;p10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9" name="Google Shape;169;p10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10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1" name="Google Shape;171;p10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8"/>
          <p:cNvSpPr txBox="1">
            <a:spLocks noGrp="1"/>
          </p:cNvSpPr>
          <p:nvPr>
            <p:ph type="title"/>
          </p:nvPr>
        </p:nvSpPr>
        <p:spPr>
          <a:xfrm rot="5400000">
            <a:off x="4283075" y="2625725"/>
            <a:ext cx="649287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7" name="Google Shape;107;p78"/>
          <p:cNvSpPr txBox="1">
            <a:spLocks noGrp="1"/>
          </p:cNvSpPr>
          <p:nvPr>
            <p:ph type="body" idx="1"/>
          </p:nvPr>
        </p:nvSpPr>
        <p:spPr>
          <a:xfrm rot="5400000">
            <a:off x="263525" y="730250"/>
            <a:ext cx="6492875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4" name="Google Shape;174;p105"/>
          <p:cNvSpPr txBox="1">
            <a:spLocks noGrp="1"/>
          </p:cNvSpPr>
          <p:nvPr>
            <p:ph type="body" idx="1"/>
          </p:nvPr>
        </p:nvSpPr>
        <p:spPr>
          <a:xfrm>
            <a:off x="1571625" y="2486025"/>
            <a:ext cx="3884613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05"/>
          <p:cNvSpPr txBox="1">
            <a:spLocks noGrp="1"/>
          </p:cNvSpPr>
          <p:nvPr>
            <p:ph type="body" idx="2"/>
          </p:nvPr>
        </p:nvSpPr>
        <p:spPr>
          <a:xfrm>
            <a:off x="5608638" y="2486025"/>
            <a:ext cx="3886200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8" name="Google Shape;178;p10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81" name="Google Shape;181;p10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7" name="Google Shape;237;p57"/>
          <p:cNvSpPr txBox="1">
            <a:spLocks noGrp="1"/>
          </p:cNvSpPr>
          <p:nvPr>
            <p:ph type="body" idx="1"/>
          </p:nvPr>
        </p:nvSpPr>
        <p:spPr>
          <a:xfrm>
            <a:off x="1146175" y="3463925"/>
            <a:ext cx="73152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8"/>
          <p:cNvSpPr txBox="1">
            <a:spLocks noGrp="1"/>
          </p:cNvSpPr>
          <p:nvPr>
            <p:ph type="title"/>
          </p:nvPr>
        </p:nvSpPr>
        <p:spPr>
          <a:xfrm rot="5400000">
            <a:off x="4953000" y="1955800"/>
            <a:ext cx="51530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0" name="Google Shape;240;p88"/>
          <p:cNvSpPr txBox="1">
            <a:spLocks noGrp="1"/>
          </p:cNvSpPr>
          <p:nvPr>
            <p:ph type="body" idx="1"/>
          </p:nvPr>
        </p:nvSpPr>
        <p:spPr>
          <a:xfrm rot="5400000">
            <a:off x="933450" y="60325"/>
            <a:ext cx="5153025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3" name="Google Shape;243;p89"/>
          <p:cNvSpPr txBox="1">
            <a:spLocks noGrp="1"/>
          </p:cNvSpPr>
          <p:nvPr>
            <p:ph type="body" idx="1"/>
          </p:nvPr>
        </p:nvSpPr>
        <p:spPr>
          <a:xfrm rot="5400000">
            <a:off x="3776662" y="833437"/>
            <a:ext cx="2054225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6" name="Google Shape;246;p9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7" name="Google Shape;247;p9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0" name="Google Shape;250;p9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1" name="Google Shape;251;p9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0" name="Google Shape;110;p79"/>
          <p:cNvSpPr txBox="1">
            <a:spLocks noGrp="1"/>
          </p:cNvSpPr>
          <p:nvPr>
            <p:ph type="body" idx="1"/>
          </p:nvPr>
        </p:nvSpPr>
        <p:spPr>
          <a:xfrm rot="5400000">
            <a:off x="440531" y="2521744"/>
            <a:ext cx="4654550" cy="401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7" name="Google Shape;257;p9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8" name="Google Shape;258;p9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9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9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3" name="Google Shape;263;p95"/>
          <p:cNvSpPr txBox="1">
            <a:spLocks noGrp="1"/>
          </p:cNvSpPr>
          <p:nvPr>
            <p:ph type="body" idx="1"/>
          </p:nvPr>
        </p:nvSpPr>
        <p:spPr>
          <a:xfrm>
            <a:off x="1146175" y="3463925"/>
            <a:ext cx="35814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95"/>
          <p:cNvSpPr txBox="1">
            <a:spLocks noGrp="1"/>
          </p:cNvSpPr>
          <p:nvPr>
            <p:ph type="body" idx="2"/>
          </p:nvPr>
        </p:nvSpPr>
        <p:spPr>
          <a:xfrm>
            <a:off x="4879975" y="3463925"/>
            <a:ext cx="35814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7" name="Google Shape;267;p9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0" name="Google Shape;270;p9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51E9-2AA0-4B0D-8E5C-04B10372C4B1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037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AD884-F1BC-4905-B86C-DF4E0BB8B9F9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7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B5FE99-0D65-4C76-9ECD-6BC692835DEF}" type="datetime1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0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27C6-3209-4BDF-91C2-9CB26B6C5B8A}" type="datetime1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9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25A9F-8397-4D5F-9566-474C4EB56ABD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9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63E638-794A-488C-8E74-AF497642ED4C}" type="datetime1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3" name="Google Shape;113;p8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4" name="Google Shape;114;p8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54A40-E1E6-408B-9B81-5BC88B32736D}" type="datetime1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13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7875-7D90-4276-845C-04FAD7C2B99C}" type="datetime1">
              <a:rPr lang="en-US" smtClean="0"/>
              <a:t>10/6/2020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93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3918-3330-4053-A90E-9FCC5C2E3C4D}" type="datetime1">
              <a:rPr lang="en-US" smtClean="0"/>
              <a:t>10/6/2020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92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06F9-B8EF-49B1-9C20-9686AF6752CE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33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DF18-1F79-429A-AE4E-B1523CA94D5E}" type="datetime1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3A215-87E4-4E8A-B568-73C6E47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9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7" name="Google Shape;117;p8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8" name="Google Shape;118;p8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4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Google Shape;124;p84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84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8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8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85"/>
          <p:cNvSpPr txBox="1">
            <a:spLocks noGrp="1"/>
          </p:cNvSpPr>
          <p:nvPr>
            <p:ph type="body" idx="1"/>
          </p:nvPr>
        </p:nvSpPr>
        <p:spPr>
          <a:xfrm>
            <a:off x="758825" y="2203450"/>
            <a:ext cx="1931988" cy="465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85"/>
          <p:cNvSpPr txBox="1">
            <a:spLocks noGrp="1"/>
          </p:cNvSpPr>
          <p:nvPr>
            <p:ph type="body" idx="2"/>
          </p:nvPr>
        </p:nvSpPr>
        <p:spPr>
          <a:xfrm>
            <a:off x="2843213" y="2203450"/>
            <a:ext cx="1933575" cy="465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55000">
              <a:srgbClr val="7030A0"/>
            </a:gs>
            <a:gs pos="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/>
          <p:nvPr/>
        </p:nvSpPr>
        <p:spPr>
          <a:xfrm>
            <a:off x="0" y="6457950"/>
            <a:ext cx="563562" cy="406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</a:path>
            </a:pathLst>
          </a:custGeom>
          <a:solidFill>
            <a:srgbClr val="50515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" name="Google Shape;96;p50"/>
          <p:cNvSpPr/>
          <p:nvPr/>
        </p:nvSpPr>
        <p:spPr>
          <a:xfrm>
            <a:off x="93662" y="6535737"/>
            <a:ext cx="376237" cy="257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764" y="21600"/>
                </a:moveTo>
                <a:lnTo>
                  <a:pt x="2108" y="3589"/>
                </a:lnTo>
                <a:cubicBezTo>
                  <a:pt x="1795" y="2102"/>
                  <a:pt x="1615" y="1682"/>
                  <a:pt x="493" y="1682"/>
                </a:cubicBezTo>
                <a:lnTo>
                  <a:pt x="0" y="1682"/>
                </a:lnTo>
                <a:lnTo>
                  <a:pt x="0" y="0"/>
                </a:lnTo>
                <a:lnTo>
                  <a:pt x="6280" y="0"/>
                </a:lnTo>
                <a:lnTo>
                  <a:pt x="6280" y="1682"/>
                </a:lnTo>
                <a:lnTo>
                  <a:pt x="5159" y="1682"/>
                </a:lnTo>
                <a:cubicBezTo>
                  <a:pt x="4642" y="1682"/>
                  <a:pt x="4284" y="1908"/>
                  <a:pt x="4284" y="2586"/>
                </a:cubicBezTo>
                <a:cubicBezTo>
                  <a:pt x="4284" y="2975"/>
                  <a:pt x="4329" y="3298"/>
                  <a:pt x="4441" y="3913"/>
                </a:cubicBezTo>
                <a:lnTo>
                  <a:pt x="7043" y="17687"/>
                </a:lnTo>
                <a:lnTo>
                  <a:pt x="7087" y="17687"/>
                </a:lnTo>
                <a:lnTo>
                  <a:pt x="10183" y="4139"/>
                </a:lnTo>
                <a:cubicBezTo>
                  <a:pt x="10250" y="3816"/>
                  <a:pt x="9644" y="1682"/>
                  <a:pt x="8837" y="1682"/>
                </a:cubicBezTo>
                <a:lnTo>
                  <a:pt x="7738" y="1682"/>
                </a:lnTo>
                <a:lnTo>
                  <a:pt x="7738" y="0"/>
                </a:lnTo>
                <a:lnTo>
                  <a:pt x="14220" y="0"/>
                </a:lnTo>
                <a:lnTo>
                  <a:pt x="14220" y="1682"/>
                </a:lnTo>
                <a:lnTo>
                  <a:pt x="13121" y="1682"/>
                </a:lnTo>
                <a:cubicBezTo>
                  <a:pt x="12650" y="1682"/>
                  <a:pt x="12112" y="1779"/>
                  <a:pt x="12112" y="2683"/>
                </a:cubicBezTo>
                <a:cubicBezTo>
                  <a:pt x="12112" y="3201"/>
                  <a:pt x="12403" y="4397"/>
                  <a:pt x="12516" y="4979"/>
                </a:cubicBezTo>
                <a:lnTo>
                  <a:pt x="15095" y="17622"/>
                </a:lnTo>
                <a:lnTo>
                  <a:pt x="15140" y="17622"/>
                </a:lnTo>
                <a:lnTo>
                  <a:pt x="17809" y="4720"/>
                </a:lnTo>
                <a:cubicBezTo>
                  <a:pt x="17921" y="4204"/>
                  <a:pt x="18100" y="3298"/>
                  <a:pt x="18100" y="2716"/>
                </a:cubicBezTo>
                <a:cubicBezTo>
                  <a:pt x="18100" y="1746"/>
                  <a:pt x="17630" y="1682"/>
                  <a:pt x="17069" y="1682"/>
                </a:cubicBezTo>
                <a:lnTo>
                  <a:pt x="15902" y="1682"/>
                </a:lnTo>
                <a:lnTo>
                  <a:pt x="15902" y="0"/>
                </a:lnTo>
                <a:lnTo>
                  <a:pt x="21600" y="0"/>
                </a:lnTo>
                <a:lnTo>
                  <a:pt x="21600" y="1682"/>
                </a:lnTo>
                <a:lnTo>
                  <a:pt x="20950" y="1682"/>
                </a:lnTo>
                <a:cubicBezTo>
                  <a:pt x="20097" y="1682"/>
                  <a:pt x="19716" y="2392"/>
                  <a:pt x="19581" y="3039"/>
                </a:cubicBezTo>
                <a:lnTo>
                  <a:pt x="15655" y="21600"/>
                </a:lnTo>
                <a:lnTo>
                  <a:pt x="13862" y="21600"/>
                </a:lnTo>
                <a:lnTo>
                  <a:pt x="10856" y="7340"/>
                </a:lnTo>
                <a:lnTo>
                  <a:pt x="10811" y="7340"/>
                </a:lnTo>
                <a:lnTo>
                  <a:pt x="7559" y="21600"/>
                </a:lnTo>
                <a:lnTo>
                  <a:pt x="5764" y="216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7" name="Google Shape;97;p50"/>
          <p:cNvSpPr/>
          <p:nvPr/>
        </p:nvSpPr>
        <p:spPr>
          <a:xfrm>
            <a:off x="563562" y="6457950"/>
            <a:ext cx="8578850" cy="406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</a:path>
            </a:pathLst>
          </a:custGeom>
          <a:solidFill>
            <a:srgbClr val="8C8D8B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8" name="Google Shape;98;p50"/>
          <p:cNvSpPr/>
          <p:nvPr/>
        </p:nvSpPr>
        <p:spPr>
          <a:xfrm>
            <a:off x="749300" y="6515100"/>
            <a:ext cx="6684962" cy="25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ranklin Gothic"/>
              <a:buNone/>
            </a:pP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Supervisory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Training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Series: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Communication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Self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Management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ranklin Gothic"/>
              <a:buNone/>
            </a:pP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Kevin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R.Thomas,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Manager,Training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Development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Office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Human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Resources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kevin.r.thomas@williams.edu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413-597-3542</a:t>
            </a:r>
            <a:endParaRPr/>
          </a:p>
        </p:txBody>
      </p:sp>
      <p:sp>
        <p:nvSpPr>
          <p:cNvPr id="99" name="Google Shape;99;p50"/>
          <p:cNvSpPr/>
          <p:nvPr/>
        </p:nvSpPr>
        <p:spPr>
          <a:xfrm>
            <a:off x="0" y="0"/>
            <a:ext cx="9144000" cy="6464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solidFill>
            <a:srgbClr val="CAC9C9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00" name="Google Shape;100;p50"/>
          <p:cNvCxnSpPr/>
          <p:nvPr/>
        </p:nvCxnSpPr>
        <p:spPr>
          <a:xfrm>
            <a:off x="9525" y="135413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4A0D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01" name="Google Shape;101;p50"/>
          <p:cNvSpPr txBox="1">
            <a:spLocks noGrp="1"/>
          </p:cNvSpPr>
          <p:nvPr>
            <p:ph type="body" idx="1"/>
          </p:nvPr>
        </p:nvSpPr>
        <p:spPr>
          <a:xfrm>
            <a:off x="758825" y="2203450"/>
            <a:ext cx="4017962" cy="465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55000">
              <a:srgbClr val="7030A0"/>
            </a:gs>
            <a:gs pos="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2"/>
          <p:cNvSpPr/>
          <p:nvPr/>
        </p:nvSpPr>
        <p:spPr>
          <a:xfrm>
            <a:off x="0" y="6457950"/>
            <a:ext cx="563562" cy="406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</a:path>
            </a:pathLst>
          </a:custGeom>
          <a:solidFill>
            <a:srgbClr val="50515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52"/>
          <p:cNvSpPr/>
          <p:nvPr/>
        </p:nvSpPr>
        <p:spPr>
          <a:xfrm>
            <a:off x="93662" y="6535737"/>
            <a:ext cx="376237" cy="257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764" y="21600"/>
                </a:moveTo>
                <a:lnTo>
                  <a:pt x="2108" y="3589"/>
                </a:lnTo>
                <a:cubicBezTo>
                  <a:pt x="1795" y="2102"/>
                  <a:pt x="1615" y="1682"/>
                  <a:pt x="493" y="1682"/>
                </a:cubicBezTo>
                <a:lnTo>
                  <a:pt x="0" y="1682"/>
                </a:lnTo>
                <a:lnTo>
                  <a:pt x="0" y="0"/>
                </a:lnTo>
                <a:lnTo>
                  <a:pt x="6280" y="0"/>
                </a:lnTo>
                <a:lnTo>
                  <a:pt x="6280" y="1682"/>
                </a:lnTo>
                <a:lnTo>
                  <a:pt x="5159" y="1682"/>
                </a:lnTo>
                <a:cubicBezTo>
                  <a:pt x="4642" y="1682"/>
                  <a:pt x="4284" y="1908"/>
                  <a:pt x="4284" y="2586"/>
                </a:cubicBezTo>
                <a:cubicBezTo>
                  <a:pt x="4284" y="2975"/>
                  <a:pt x="4329" y="3298"/>
                  <a:pt x="4441" y="3913"/>
                </a:cubicBezTo>
                <a:lnTo>
                  <a:pt x="7043" y="17687"/>
                </a:lnTo>
                <a:lnTo>
                  <a:pt x="7087" y="17687"/>
                </a:lnTo>
                <a:lnTo>
                  <a:pt x="10183" y="4139"/>
                </a:lnTo>
                <a:cubicBezTo>
                  <a:pt x="10250" y="3816"/>
                  <a:pt x="9644" y="1682"/>
                  <a:pt x="8837" y="1682"/>
                </a:cubicBezTo>
                <a:lnTo>
                  <a:pt x="7738" y="1682"/>
                </a:lnTo>
                <a:lnTo>
                  <a:pt x="7738" y="0"/>
                </a:lnTo>
                <a:lnTo>
                  <a:pt x="14220" y="0"/>
                </a:lnTo>
                <a:lnTo>
                  <a:pt x="14220" y="1682"/>
                </a:lnTo>
                <a:lnTo>
                  <a:pt x="13121" y="1682"/>
                </a:lnTo>
                <a:cubicBezTo>
                  <a:pt x="12650" y="1682"/>
                  <a:pt x="12112" y="1779"/>
                  <a:pt x="12112" y="2683"/>
                </a:cubicBezTo>
                <a:cubicBezTo>
                  <a:pt x="12112" y="3201"/>
                  <a:pt x="12403" y="4397"/>
                  <a:pt x="12516" y="4979"/>
                </a:cubicBezTo>
                <a:lnTo>
                  <a:pt x="15095" y="17622"/>
                </a:lnTo>
                <a:lnTo>
                  <a:pt x="15140" y="17622"/>
                </a:lnTo>
                <a:lnTo>
                  <a:pt x="17809" y="4720"/>
                </a:lnTo>
                <a:cubicBezTo>
                  <a:pt x="17921" y="4204"/>
                  <a:pt x="18100" y="3298"/>
                  <a:pt x="18100" y="2716"/>
                </a:cubicBezTo>
                <a:cubicBezTo>
                  <a:pt x="18100" y="1746"/>
                  <a:pt x="17630" y="1682"/>
                  <a:pt x="17069" y="1682"/>
                </a:cubicBezTo>
                <a:lnTo>
                  <a:pt x="15902" y="1682"/>
                </a:lnTo>
                <a:lnTo>
                  <a:pt x="15902" y="0"/>
                </a:lnTo>
                <a:lnTo>
                  <a:pt x="21600" y="0"/>
                </a:lnTo>
                <a:lnTo>
                  <a:pt x="21600" y="1682"/>
                </a:lnTo>
                <a:lnTo>
                  <a:pt x="20950" y="1682"/>
                </a:lnTo>
                <a:cubicBezTo>
                  <a:pt x="20097" y="1682"/>
                  <a:pt x="19716" y="2392"/>
                  <a:pt x="19581" y="3039"/>
                </a:cubicBezTo>
                <a:lnTo>
                  <a:pt x="15655" y="21600"/>
                </a:lnTo>
                <a:lnTo>
                  <a:pt x="13862" y="21600"/>
                </a:lnTo>
                <a:lnTo>
                  <a:pt x="10856" y="7340"/>
                </a:lnTo>
                <a:lnTo>
                  <a:pt x="10811" y="7340"/>
                </a:lnTo>
                <a:lnTo>
                  <a:pt x="7559" y="21600"/>
                </a:lnTo>
                <a:lnTo>
                  <a:pt x="5764" y="216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p52"/>
          <p:cNvSpPr/>
          <p:nvPr/>
        </p:nvSpPr>
        <p:spPr>
          <a:xfrm>
            <a:off x="563562" y="6457950"/>
            <a:ext cx="8578850" cy="406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</a:path>
            </a:pathLst>
          </a:custGeom>
          <a:solidFill>
            <a:srgbClr val="8C8D8B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2" name="Google Shape;142;p52"/>
          <p:cNvSpPr/>
          <p:nvPr/>
        </p:nvSpPr>
        <p:spPr>
          <a:xfrm>
            <a:off x="749300" y="6515100"/>
            <a:ext cx="6684962" cy="25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ranklin Gothic"/>
              <a:buNone/>
            </a:pP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Supervisory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Training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Series: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Communication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Self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Management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ranklin Gothic"/>
              <a:buNone/>
            </a:pP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Kevin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R.Thomas,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Manager,Training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Development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Office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Human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Resources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kevin.r.thomas@williams.edu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413-597-3542</a:t>
            </a:r>
            <a:endParaRPr/>
          </a:p>
        </p:txBody>
      </p:sp>
      <p:sp>
        <p:nvSpPr>
          <p:cNvPr id="143" name="Google Shape;143;p52"/>
          <p:cNvSpPr/>
          <p:nvPr/>
        </p:nvSpPr>
        <p:spPr>
          <a:xfrm>
            <a:off x="0" y="0"/>
            <a:ext cx="9144000" cy="64643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solidFill>
            <a:srgbClr val="FFB70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44" name="Google Shape;144;p52"/>
          <p:cNvCxnSpPr/>
          <p:nvPr/>
        </p:nvCxnSpPr>
        <p:spPr>
          <a:xfrm>
            <a:off x="9525" y="1354137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4A0D6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45" name="Google Shape;145;p52"/>
          <p:cNvSpPr txBox="1">
            <a:spLocks noGrp="1"/>
          </p:cNvSpPr>
          <p:nvPr>
            <p:ph type="body" idx="1"/>
          </p:nvPr>
        </p:nvSpPr>
        <p:spPr>
          <a:xfrm>
            <a:off x="1571625" y="2486025"/>
            <a:ext cx="7923212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55000">
              <a:srgbClr val="7030A0"/>
            </a:gs>
            <a:gs pos="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6"/>
          <p:cNvSpPr/>
          <p:nvPr/>
        </p:nvSpPr>
        <p:spPr>
          <a:xfrm>
            <a:off x="0" y="6457950"/>
            <a:ext cx="563562" cy="406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</a:path>
            </a:pathLst>
          </a:custGeom>
          <a:solidFill>
            <a:srgbClr val="505150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8" name="Google Shape;228;p56"/>
          <p:cNvSpPr/>
          <p:nvPr/>
        </p:nvSpPr>
        <p:spPr>
          <a:xfrm>
            <a:off x="93662" y="6535737"/>
            <a:ext cx="376237" cy="257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5764" y="21600"/>
                </a:moveTo>
                <a:lnTo>
                  <a:pt x="2108" y="3589"/>
                </a:lnTo>
                <a:cubicBezTo>
                  <a:pt x="1795" y="2102"/>
                  <a:pt x="1615" y="1682"/>
                  <a:pt x="493" y="1682"/>
                </a:cubicBezTo>
                <a:lnTo>
                  <a:pt x="0" y="1682"/>
                </a:lnTo>
                <a:lnTo>
                  <a:pt x="0" y="0"/>
                </a:lnTo>
                <a:lnTo>
                  <a:pt x="6280" y="0"/>
                </a:lnTo>
                <a:lnTo>
                  <a:pt x="6280" y="1682"/>
                </a:lnTo>
                <a:lnTo>
                  <a:pt x="5159" y="1682"/>
                </a:lnTo>
                <a:cubicBezTo>
                  <a:pt x="4642" y="1682"/>
                  <a:pt x="4284" y="1908"/>
                  <a:pt x="4284" y="2586"/>
                </a:cubicBezTo>
                <a:cubicBezTo>
                  <a:pt x="4284" y="2975"/>
                  <a:pt x="4329" y="3298"/>
                  <a:pt x="4441" y="3913"/>
                </a:cubicBezTo>
                <a:lnTo>
                  <a:pt x="7043" y="17687"/>
                </a:lnTo>
                <a:lnTo>
                  <a:pt x="7087" y="17687"/>
                </a:lnTo>
                <a:lnTo>
                  <a:pt x="10183" y="4139"/>
                </a:lnTo>
                <a:cubicBezTo>
                  <a:pt x="10250" y="3816"/>
                  <a:pt x="9644" y="1682"/>
                  <a:pt x="8837" y="1682"/>
                </a:cubicBezTo>
                <a:lnTo>
                  <a:pt x="7738" y="1682"/>
                </a:lnTo>
                <a:lnTo>
                  <a:pt x="7738" y="0"/>
                </a:lnTo>
                <a:lnTo>
                  <a:pt x="14220" y="0"/>
                </a:lnTo>
                <a:lnTo>
                  <a:pt x="14220" y="1682"/>
                </a:lnTo>
                <a:lnTo>
                  <a:pt x="13121" y="1682"/>
                </a:lnTo>
                <a:cubicBezTo>
                  <a:pt x="12650" y="1682"/>
                  <a:pt x="12112" y="1779"/>
                  <a:pt x="12112" y="2683"/>
                </a:cubicBezTo>
                <a:cubicBezTo>
                  <a:pt x="12112" y="3201"/>
                  <a:pt x="12403" y="4397"/>
                  <a:pt x="12516" y="4979"/>
                </a:cubicBezTo>
                <a:lnTo>
                  <a:pt x="15095" y="17622"/>
                </a:lnTo>
                <a:lnTo>
                  <a:pt x="15140" y="17622"/>
                </a:lnTo>
                <a:lnTo>
                  <a:pt x="17809" y="4720"/>
                </a:lnTo>
                <a:cubicBezTo>
                  <a:pt x="17921" y="4204"/>
                  <a:pt x="18100" y="3298"/>
                  <a:pt x="18100" y="2716"/>
                </a:cubicBezTo>
                <a:cubicBezTo>
                  <a:pt x="18100" y="1746"/>
                  <a:pt x="17630" y="1682"/>
                  <a:pt x="17069" y="1682"/>
                </a:cubicBezTo>
                <a:lnTo>
                  <a:pt x="15902" y="1682"/>
                </a:lnTo>
                <a:lnTo>
                  <a:pt x="15902" y="0"/>
                </a:lnTo>
                <a:lnTo>
                  <a:pt x="21600" y="0"/>
                </a:lnTo>
                <a:lnTo>
                  <a:pt x="21600" y="1682"/>
                </a:lnTo>
                <a:lnTo>
                  <a:pt x="20950" y="1682"/>
                </a:lnTo>
                <a:cubicBezTo>
                  <a:pt x="20097" y="1682"/>
                  <a:pt x="19716" y="2392"/>
                  <a:pt x="19581" y="3039"/>
                </a:cubicBezTo>
                <a:lnTo>
                  <a:pt x="15655" y="21600"/>
                </a:lnTo>
                <a:lnTo>
                  <a:pt x="13862" y="21600"/>
                </a:lnTo>
                <a:lnTo>
                  <a:pt x="10856" y="7340"/>
                </a:lnTo>
                <a:lnTo>
                  <a:pt x="10811" y="7340"/>
                </a:lnTo>
                <a:lnTo>
                  <a:pt x="7559" y="21600"/>
                </a:lnTo>
                <a:lnTo>
                  <a:pt x="5764" y="21600"/>
                </a:lnTo>
              </a:path>
            </a:pathLst>
          </a:custGeom>
          <a:solidFill>
            <a:srgbClr val="FFFFFF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56"/>
          <p:cNvSpPr/>
          <p:nvPr/>
        </p:nvSpPr>
        <p:spPr>
          <a:xfrm>
            <a:off x="563562" y="6457950"/>
            <a:ext cx="8578850" cy="406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</a:path>
            </a:pathLst>
          </a:custGeom>
          <a:solidFill>
            <a:srgbClr val="8C8D8B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30" name="Google Shape;230;p56"/>
          <p:cNvSpPr/>
          <p:nvPr/>
        </p:nvSpPr>
        <p:spPr>
          <a:xfrm>
            <a:off x="749300" y="6515100"/>
            <a:ext cx="6684962" cy="254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ranklin Gothic"/>
              <a:buNone/>
            </a:pP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Supervisory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Training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Series: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Communication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Self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Management</a:t>
            </a:r>
            <a:endParaRPr/>
          </a:p>
          <a:p>
            <a: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Franklin Gothic"/>
              <a:buNone/>
            </a:pP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Kevin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R.Thomas,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Manager,Training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&amp;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Development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Office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of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Human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Resources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kevin.r.thomas@williams.edu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·</a:t>
            </a:r>
            <a:r>
              <a:rPr lang="en-US" sz="900" b="0" i="0" u="none">
                <a:solidFill>
                  <a:srgbClr val="4A0D66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  </a:t>
            </a:r>
            <a:r>
              <a:rPr lang="en-US" sz="900" b="0" i="0" u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413-597-3542</a:t>
            </a:r>
            <a:endParaRPr/>
          </a:p>
        </p:txBody>
      </p:sp>
      <p:sp>
        <p:nvSpPr>
          <p:cNvPr id="231" name="Google Shape;231;p5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lnTo>
                  <a:pt x="0" y="21600"/>
                </a:lnTo>
              </a:path>
            </a:pathLst>
          </a:custGeom>
          <a:solidFill>
            <a:srgbClr val="4A0D66"/>
          </a:solidFill>
          <a:ln w="127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2" name="Google Shape;232;p56" descr="Thank you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5612" y="1893887"/>
            <a:ext cx="4743450" cy="6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56"/>
          <p:cNvSpPr txBox="1">
            <a:spLocks noGrp="1"/>
          </p:cNvSpPr>
          <p:nvPr>
            <p:ph type="body" idx="1"/>
          </p:nvPr>
        </p:nvSpPr>
        <p:spPr>
          <a:xfrm>
            <a:off x="1146175" y="3463925"/>
            <a:ext cx="7315200" cy="205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cxnSp>
        <p:nvCxnSpPr>
          <p:cNvPr id="234" name="Google Shape;234;p56"/>
          <p:cNvCxnSpPr/>
          <p:nvPr/>
        </p:nvCxnSpPr>
        <p:spPr>
          <a:xfrm>
            <a:off x="0" y="2489200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55000">
              <a:srgbClr val="7030A0"/>
            </a:gs>
            <a:gs pos="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C42209-BB2E-42C5-AC50-7E8B5383EC54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9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"/>
          <p:cNvSpPr/>
          <p:nvPr/>
        </p:nvSpPr>
        <p:spPr>
          <a:xfrm>
            <a:off x="796024" y="3838075"/>
            <a:ext cx="7751627" cy="19250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</a:pPr>
            <a:r>
              <a:rPr lang="en-US" sz="1800" b="0" i="0" u="none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Franklin Gothic"/>
                <a:cs typeface="Arial" panose="020B0604020202020204" pitchFamily="34" charset="0"/>
                <a:sym typeface="Franklin Gothic"/>
              </a:rPr>
              <a:t>Presented by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</a:pPr>
            <a:r>
              <a:rPr lang="en-US" sz="1800" b="1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Franklin Gothic"/>
                <a:cs typeface="Arial" panose="020B0604020202020204" pitchFamily="34" charset="0"/>
                <a:sym typeface="Franklin Gothic"/>
              </a:rPr>
              <a:t>Danielle </a:t>
            </a: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Franklin Gothic"/>
                <a:cs typeface="Arial" panose="020B0604020202020204" pitchFamily="34" charset="0"/>
                <a:sym typeface="Franklin Gothic"/>
              </a:rPr>
              <a:t>Gonzalez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Franklin Gothic"/>
                <a:cs typeface="Arial" panose="020B0604020202020204" pitchFamily="34" charset="0"/>
                <a:sym typeface="Franklin Gothic"/>
              </a:rPr>
              <a:t>, Director of Human Resources 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ranklin Gothic"/>
              <a:buNone/>
            </a:pPr>
            <a:r>
              <a:rPr lang="en-US" sz="1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Franklin Gothic"/>
                <a:cs typeface="Arial" panose="020B0604020202020204" pitchFamily="34" charset="0"/>
                <a:sym typeface="Franklin Gothic"/>
              </a:rPr>
              <a:t>Kristen MacFarlane</a:t>
            </a:r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Franklin Gothic"/>
                <a:cs typeface="Arial" panose="020B0604020202020204" pitchFamily="34" charset="0"/>
                <a:sym typeface="Franklin Gothic"/>
              </a:rPr>
              <a:t>, Assistant Director for Benefits and Compensation</a:t>
            </a:r>
            <a:endParaRPr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2" name="Footer Placeholder 1">
            <a:extLst>
              <a:ext uri="{FF2B5EF4-FFF2-40B4-BE49-F238E27FC236}">
                <a16:creationId xmlns:a16="http://schemas.microsoft.com/office/drawing/2014/main" id="{A290A6D7-40C4-4087-A7ED-65C1D486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024" y="5534116"/>
            <a:ext cx="4797220" cy="229011"/>
          </a:xfrm>
        </p:spPr>
        <p:txBody>
          <a:bodyPr/>
          <a:lstStyle/>
          <a:p>
            <a:r>
              <a:rPr lang="en-US" sz="1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October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DB108-1285-4562-9B52-29C5A1DB68D8}"/>
              </a:ext>
            </a:extLst>
          </p:cNvPr>
          <p:cNvSpPr txBox="1"/>
          <p:nvPr/>
        </p:nvSpPr>
        <p:spPr>
          <a:xfrm>
            <a:off x="629478" y="743747"/>
            <a:ext cx="760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Leaves, Absences and </a:t>
            </a:r>
            <a:r>
              <a:rPr lang="en-US" sz="4000" b="1" dirty="0">
                <a:solidFill>
                  <a:srgbClr val="7030A0"/>
                </a:solidFill>
                <a:latin typeface="Libre Franklin" panose="00000500000000000000" charset="0"/>
              </a:rPr>
              <a:t>Accommodations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"/>
          <p:cNvSpPr txBox="1">
            <a:spLocks noGrp="1"/>
          </p:cNvSpPr>
          <p:nvPr>
            <p:ph type="body" idx="1"/>
          </p:nvPr>
        </p:nvSpPr>
        <p:spPr>
          <a:xfrm>
            <a:off x="758825" y="175260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</a:pP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Restricted or Light Duty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ADA</a:t>
            </a: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 Required to be offered, if it is a reasonable accommodation that does not create an undue hardship on the employer.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FMLA</a:t>
            </a: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 Cannot be “required”. 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500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Workers’ Compensation </a:t>
            </a: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Ought to be offered if available as it may eliminate the employee’s entitlement to the wage replacement benefit.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18" name="Google Shape;318;p8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Light Duty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C2495-BC84-462D-B311-D65263B2699C}"/>
              </a:ext>
            </a:extLst>
          </p:cNvPr>
          <p:cNvSpPr txBox="1"/>
          <p:nvPr/>
        </p:nvSpPr>
        <p:spPr>
          <a:xfrm flipH="1">
            <a:off x="0" y="6238319"/>
            <a:ext cx="3594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9"/>
          <p:cNvSpPr txBox="1">
            <a:spLocks noGrp="1"/>
          </p:cNvSpPr>
          <p:nvPr>
            <p:ph type="body" idx="1"/>
          </p:nvPr>
        </p:nvSpPr>
        <p:spPr>
          <a:xfrm>
            <a:off x="700087" y="19621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44475" lvl="0" indent="-24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300"/>
              <a:buFont typeface="Libre Franklin"/>
              <a:buNone/>
            </a:pPr>
            <a:r>
              <a:rPr lang="en-US" sz="23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Fitness-to-Return-to-Work Certification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300"/>
              <a:buFont typeface="Wingdings" panose="05000000000000000000" pitchFamily="2" charset="2"/>
              <a:buChar char="v"/>
            </a:pPr>
            <a:r>
              <a:rPr lang="en-US" sz="23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ADA</a:t>
            </a:r>
            <a:r>
              <a:rPr lang="en-US" sz="23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–Permitted as long as the medical examination and inquiry is job-related and necessary to determine whether the employee can perform the essential functions of the job.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3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300"/>
              <a:buFont typeface="Wingdings" panose="05000000000000000000" pitchFamily="2" charset="2"/>
              <a:buChar char="v"/>
            </a:pPr>
            <a:r>
              <a:rPr lang="en-US" sz="23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FMLA</a:t>
            </a:r>
            <a:r>
              <a:rPr lang="en-US" sz="23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 Can only be required under a policy or practice that requires employees who have been on a similar type of leave of absence.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3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300"/>
              <a:buFont typeface="Wingdings" panose="05000000000000000000" pitchFamily="2" charset="2"/>
              <a:buChar char="v"/>
            </a:pPr>
            <a:r>
              <a:rPr lang="en-US" sz="23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Workers’ Compensation </a:t>
            </a:r>
            <a:r>
              <a:rPr lang="en-US" sz="23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May be and is typically required</a:t>
            </a:r>
            <a:r>
              <a:rPr lang="en-US" sz="230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.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 i="0" u="none" dirty="0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626165" y="904875"/>
            <a:ext cx="763836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Fitness for Duty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CE089E-A758-4EB4-AA8B-59F58CE9DC76}"/>
              </a:ext>
            </a:extLst>
          </p:cNvPr>
          <p:cNvSpPr txBox="1"/>
          <p:nvPr/>
        </p:nvSpPr>
        <p:spPr>
          <a:xfrm>
            <a:off x="79514" y="6221896"/>
            <a:ext cx="3687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"/>
          <p:cNvSpPr txBox="1">
            <a:spLocks noGrp="1"/>
          </p:cNvSpPr>
          <p:nvPr>
            <p:ph type="body" idx="1"/>
          </p:nvPr>
        </p:nvSpPr>
        <p:spPr>
          <a:xfrm>
            <a:off x="700087" y="19621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ADA</a:t>
            </a: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–No specific requirements but cannot discriminate and must provide same benefits as those provided to employees on non-ADA leave of absence.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FMLA </a:t>
            </a: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Health coverage must be continued at same level as prior to the leave.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2500"/>
              <a:buFont typeface="Wingdings" panose="05000000000000000000" pitchFamily="2" charset="2"/>
              <a:buChar char="v"/>
            </a:pPr>
            <a:r>
              <a:rPr lang="en-US" sz="25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Workers’ Compensation </a:t>
            </a: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Not required to continue unless run concurrently with FMLA leave.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dirty="0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0" name="Google Shape;330;p10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Benefits While on Leave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3EBCB9-B2A1-4E59-BCC2-A833DFAFCA66}"/>
              </a:ext>
            </a:extLst>
          </p:cNvPr>
          <p:cNvSpPr txBox="1"/>
          <p:nvPr/>
        </p:nvSpPr>
        <p:spPr>
          <a:xfrm flipH="1">
            <a:off x="0" y="6301409"/>
            <a:ext cx="37868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"/>
          <p:cNvSpPr txBox="1">
            <a:spLocks noGrp="1"/>
          </p:cNvSpPr>
          <p:nvPr>
            <p:ph idx="1"/>
          </p:nvPr>
        </p:nvSpPr>
        <p:spPr>
          <a:xfrm>
            <a:off x="762000" y="1995487"/>
            <a:ext cx="8339137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Libre Franklin"/>
              <a:buNone/>
            </a:pPr>
            <a:r>
              <a:rPr lang="en-US" sz="2700" b="1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Topics of Discussion:</a:t>
            </a:r>
            <a:endParaRPr sz="2700" b="0" i="0" u="none" dirty="0">
              <a:solidFill>
                <a:schemeClr val="bg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784225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Wingdings" panose="05000000000000000000" pitchFamily="2" charset="2"/>
              <a:buChar char="v"/>
            </a:pPr>
            <a:r>
              <a:rPr lang="en-US" sz="27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Employer Coverage and Employee Eligibility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784225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Wingdings" panose="05000000000000000000" pitchFamily="2" charset="2"/>
              <a:buChar char="v"/>
            </a:pPr>
            <a:r>
              <a:rPr lang="en-US" sz="27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Qualifying Reasons for Leave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784225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Wingdings" panose="05000000000000000000" pitchFamily="2" charset="2"/>
              <a:buChar char="v"/>
            </a:pPr>
            <a:r>
              <a:rPr lang="en-US" sz="27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Amount of Leave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784225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Wingdings" panose="05000000000000000000" pitchFamily="2" charset="2"/>
              <a:buChar char="v"/>
            </a:pPr>
            <a:r>
              <a:rPr lang="en-US" sz="27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Employer Rights and Responsibilities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784225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Wingdings" panose="05000000000000000000" pitchFamily="2" charset="2"/>
              <a:buChar char="v"/>
            </a:pPr>
            <a:r>
              <a:rPr lang="en-US" sz="27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Employee Rights and Responsibilities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784225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700"/>
              <a:buFont typeface="Wingdings" panose="05000000000000000000" pitchFamily="2" charset="2"/>
              <a:buChar char="v"/>
            </a:pPr>
            <a:r>
              <a:rPr lang="en-US" sz="27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Military Family Leave Provisions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42" name="Google Shape;342;p12"/>
          <p:cNvSpPr/>
          <p:nvPr/>
        </p:nvSpPr>
        <p:spPr>
          <a:xfrm>
            <a:off x="762000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Introduction to the FMLA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4920EC-0153-4962-829C-19B59A30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91469"/>
            <a:ext cx="5431536" cy="487017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idx="1"/>
          </p:nvPr>
        </p:nvSpPr>
        <p:spPr>
          <a:xfrm>
            <a:off x="762000" y="2058643"/>
            <a:ext cx="7923212" cy="349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Private sector employers with 50 or more employees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Worked at least 12 months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Have at least 1,250 hours of service during the 12 months before leave begins – Does vacation time count towards 1,250 hour requirement? - NO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Employed at a work site with 50 employees within 75 miles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762000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Employee Eligibility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11758A-5828-4B45-BF1A-30DC251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1993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4"/>
          <p:cNvSpPr txBox="1">
            <a:spLocks noGrp="1"/>
          </p:cNvSpPr>
          <p:nvPr>
            <p:ph idx="1"/>
          </p:nvPr>
        </p:nvSpPr>
        <p:spPr>
          <a:xfrm>
            <a:off x="922337" y="1816100"/>
            <a:ext cx="81470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100"/>
              <a:buFont typeface="Libre Franklin"/>
              <a:buNone/>
            </a:pPr>
            <a:r>
              <a:rPr lang="en-US" sz="21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Eligible employees may take FMLA leave: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For the birth or placement of a child for adoption or foster care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To care for a spouse, son, daughter, or parent with a serious health condition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For their own serious health condition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1FB7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Because of a qualifying reason arising out of the covered active duty status of a military member who is the employee’s spouse,   son, daughter, or parent  </a:t>
            </a:r>
            <a:r>
              <a:rPr lang="en-US" sz="2100" b="1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(qualifying exigency leave)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D1FB7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To care for a covered service member with a serious injury or      illness when the employee is the spouse, son, daughter, parent,        or next of kin of the covered service member </a:t>
            </a:r>
            <a:r>
              <a:rPr lang="en-US" sz="2100" b="1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(military caregiver leave)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54" name="Google Shape;354;p14"/>
          <p:cNvSpPr/>
          <p:nvPr/>
        </p:nvSpPr>
        <p:spPr>
          <a:xfrm>
            <a:off x="762000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Qualifying Leave Reasons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53F9C1-21A6-44F4-B890-666628A8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757" y="6380922"/>
            <a:ext cx="4661452" cy="356380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"/>
          <p:cNvSpPr txBox="1">
            <a:spLocks noGrp="1"/>
          </p:cNvSpPr>
          <p:nvPr>
            <p:ph idx="1"/>
          </p:nvPr>
        </p:nvSpPr>
        <p:spPr>
          <a:xfrm>
            <a:off x="779462" y="1698625"/>
            <a:ext cx="81470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1955"/>
              <a:buFont typeface="Wingdings" panose="05000000000000000000" pitchFamily="2" charset="2"/>
              <a:buChar char="v"/>
            </a:pPr>
            <a:r>
              <a:rPr lang="en-US" sz="2300" b="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Parent</a:t>
            </a:r>
            <a:r>
              <a:rPr lang="en-US" sz="23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- A biological, adoptive, step or foster father or mother, or someone who stood </a:t>
            </a:r>
            <a:r>
              <a:rPr lang="en-US" sz="2300" b="0" i="1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in loco parentis</a:t>
            </a:r>
            <a:r>
              <a:rPr lang="en-US" sz="23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to the employee when the employee was a son or daughter.  Parent for FMLA purposes does not include in-laws.  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1955"/>
              <a:buFont typeface="Wingdings" panose="05000000000000000000" pitchFamily="2" charset="2"/>
              <a:buChar char="v"/>
            </a:pPr>
            <a:r>
              <a:rPr lang="en-US" sz="2300" b="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Spouse</a:t>
            </a:r>
            <a:r>
              <a:rPr lang="en-US" sz="23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- A husband or wife as defined under state law, including common law marriage where recognized. 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1955"/>
              <a:buFont typeface="Wingdings" panose="05000000000000000000" pitchFamily="2" charset="2"/>
              <a:buChar char="v"/>
            </a:pPr>
            <a:r>
              <a:rPr lang="en-US" sz="2300" b="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Son or Daughter </a:t>
            </a:r>
            <a:r>
              <a:rPr lang="en-US" sz="23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- </a:t>
            </a:r>
            <a:r>
              <a:rPr lang="en-US" sz="2300" b="0" i="1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For leave other than military family leave, </a:t>
            </a:r>
            <a:r>
              <a:rPr lang="en-US" sz="23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 biological, adopted, or foster child, a stepchild, a legal ward, or a child of a person standing </a:t>
            </a:r>
            <a:r>
              <a:rPr lang="en-US" sz="2300" b="0" i="1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in loco parentis</a:t>
            </a:r>
            <a:r>
              <a:rPr lang="en-US" sz="23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who is either under 18 years of age, or 18 or older and incapable of self-care because of a mental or physical disability.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677862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Qualifying Family Members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6EF7C7-3247-4844-BD22-221DD94EB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374" y="6362237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6"/>
          <p:cNvSpPr txBox="1">
            <a:spLocks noGrp="1"/>
          </p:cNvSpPr>
          <p:nvPr>
            <p:ph idx="1"/>
          </p:nvPr>
        </p:nvSpPr>
        <p:spPr>
          <a:xfrm>
            <a:off x="677862" y="1838325"/>
            <a:ext cx="8245268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Both the mother and father are entitled to FMLA leave for the birth or placement of the child and/or to be with the healthy child after the birth or placement (bonding time).</a:t>
            </a:r>
          </a:p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Employees may take FMLA leave before the actual birth, placement or adoption – incapacitation.</a:t>
            </a:r>
          </a:p>
          <a:p>
            <a: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Leave must be completed by the end of the 12-month period beginning on the date of the birth or placement.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66" name="Google Shape;366;p16"/>
          <p:cNvSpPr/>
          <p:nvPr/>
        </p:nvSpPr>
        <p:spPr>
          <a:xfrm>
            <a:off x="677862" y="379412"/>
            <a:ext cx="7788275" cy="9810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600"/>
              <a:buFont typeface="Libre Franklin"/>
              <a:buNone/>
            </a:pPr>
            <a:r>
              <a:rPr lang="en-US" sz="26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Qualifying Leave Reasons: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600"/>
              <a:buFont typeface="Libre Franklin"/>
              <a:buNone/>
            </a:pPr>
            <a:r>
              <a:rPr lang="en-US" sz="26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the Birth or Placement of a Child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9DE9C0-5E6B-4AB3-92DC-CDD7412AE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40" y="6427788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 txBox="1">
            <a:spLocks noGrp="1"/>
          </p:cNvSpPr>
          <p:nvPr>
            <p:ph idx="1"/>
          </p:nvPr>
        </p:nvSpPr>
        <p:spPr>
          <a:xfrm>
            <a:off x="779462" y="1838325"/>
            <a:ext cx="81470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  <a:buNone/>
            </a:pPr>
            <a:r>
              <a:rPr lang="en-US" sz="25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Illness, injury, impairment or physical or mental condition involving any of the following: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  <a:buNone/>
            </a:pPr>
            <a:endParaRPr dirty="0">
              <a:solidFill>
                <a:schemeClr val="bg1"/>
              </a:solidFill>
            </a:endParaRPr>
          </a:p>
          <a:p>
            <a:pPr marL="730250" lvl="1" indent="-36353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Inpatient Care, overnight stay in a hospital, hospice, or residential medical facility</a:t>
            </a:r>
          </a:p>
          <a:p>
            <a:pPr marL="366713" lvl="1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None/>
            </a:pPr>
            <a:endParaRPr dirty="0">
              <a:solidFill>
                <a:schemeClr val="bg1"/>
              </a:solidFill>
            </a:endParaRPr>
          </a:p>
          <a:p>
            <a:pPr marL="730250" lvl="1" indent="-36353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Continuing Treatment by a Health Care Provider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72" name="Google Shape;372;p17"/>
          <p:cNvSpPr/>
          <p:nvPr/>
        </p:nvSpPr>
        <p:spPr>
          <a:xfrm>
            <a:off x="677862" y="379412"/>
            <a:ext cx="7788275" cy="9810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600"/>
              <a:buFont typeface="Libre Franklin"/>
              <a:buNone/>
            </a:pPr>
            <a:r>
              <a:rPr lang="en-US" sz="26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Qualifying Leave Reasons: 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A0D66"/>
              </a:buClr>
              <a:buSzPts val="2600"/>
              <a:buFont typeface="Libre Franklin"/>
              <a:buNone/>
            </a:pPr>
            <a:r>
              <a:rPr lang="en-US" sz="26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Serious Health Condition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761F5A-C179-4C74-AAA1-275CCDB88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51" y="6368498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8"/>
          <p:cNvSpPr txBox="1">
            <a:spLocks noGrp="1"/>
          </p:cNvSpPr>
          <p:nvPr>
            <p:ph idx="1"/>
          </p:nvPr>
        </p:nvSpPr>
        <p:spPr>
          <a:xfrm>
            <a:off x="685800" y="1838325"/>
            <a:ext cx="8240712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30250" lvl="1" indent="-363537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Incapacity Plus Treatment</a:t>
            </a:r>
            <a:endParaRPr dirty="0">
              <a:solidFill>
                <a:schemeClr val="bg1"/>
              </a:solidFill>
            </a:endParaRPr>
          </a:p>
          <a:p>
            <a:pPr marL="730250" lvl="1" indent="-363537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Pregnancy </a:t>
            </a:r>
            <a:endParaRPr dirty="0">
              <a:solidFill>
                <a:schemeClr val="bg1"/>
              </a:solidFill>
            </a:endParaRPr>
          </a:p>
          <a:p>
            <a:pPr marL="730250" lvl="1" indent="-363537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Chronic Conditions </a:t>
            </a:r>
            <a:endParaRPr dirty="0">
              <a:solidFill>
                <a:schemeClr val="bg1"/>
              </a:solidFill>
            </a:endParaRPr>
          </a:p>
          <a:p>
            <a:pPr marL="730250" lvl="1" indent="-363537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Permanent/Long-term Conditions </a:t>
            </a:r>
            <a:endParaRPr dirty="0">
              <a:solidFill>
                <a:schemeClr val="bg1"/>
              </a:solidFill>
            </a:endParaRPr>
          </a:p>
          <a:p>
            <a:pPr marL="730250" lvl="1" indent="-363537" algn="l" rtl="0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Absence to Receive Multiple Treatments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78" name="Google Shape;378;p18"/>
          <p:cNvSpPr/>
          <p:nvPr/>
        </p:nvSpPr>
        <p:spPr>
          <a:xfrm>
            <a:off x="677862" y="379412"/>
            <a:ext cx="7788275" cy="9810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600"/>
              <a:buFont typeface="Libre Franklin"/>
              <a:buNone/>
            </a:pPr>
            <a:r>
              <a:rPr lang="en-US" sz="2600" b="0" i="0" u="none" dirty="0">
                <a:solidFill>
                  <a:srgbClr val="7030A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Qualifying Leave Reasons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 - </a:t>
            </a:r>
            <a:r>
              <a:rPr lang="en-US" sz="2600" b="0" i="0" u="none" dirty="0">
                <a:solidFill>
                  <a:srgbClr val="7030A0"/>
                </a:solidFill>
                <a:latin typeface="Arial" panose="020B0604020202020204" pitchFamily="34" charset="0"/>
                <a:ea typeface="Libre Franklin"/>
                <a:cs typeface="Arial" panose="020B0604020202020204" pitchFamily="34" charset="0"/>
                <a:sym typeface="Libre Franklin"/>
              </a:rPr>
              <a:t>Continuing Treatment</a:t>
            </a:r>
            <a:endParaRPr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87559E-3226-4341-A188-77769D1CD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81" y="6315075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914C-ED65-45DE-9FBD-9E9BF449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85FAD-CA5F-4EE7-A736-EE9D8F8CE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Know the basics of all the acronyms: STD, LTD, FMLA, PFL, ADA</a:t>
            </a:r>
          </a:p>
          <a:p>
            <a:pPr fontAlgn="base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When to take action</a:t>
            </a:r>
          </a:p>
          <a:p>
            <a:pPr fontAlgn="base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What kind of documentation is necessary </a:t>
            </a:r>
          </a:p>
          <a:p>
            <a:pPr fontAlgn="base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Who can help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617D9-3125-49A6-8901-16A37896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5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0"/>
          <p:cNvSpPr txBox="1">
            <a:spLocks noGrp="1"/>
          </p:cNvSpPr>
          <p:nvPr>
            <p:ph idx="1"/>
          </p:nvPr>
        </p:nvSpPr>
        <p:spPr>
          <a:xfrm>
            <a:off x="779462" y="1698625"/>
            <a:ext cx="81470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1785"/>
              <a:buNone/>
            </a:pPr>
            <a:r>
              <a:rPr lang="en-US" sz="21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Any period of incapacity or treatment due to a chronic serious health condition, which is defined as a condition that:</a:t>
            </a:r>
            <a:endParaRPr dirty="0">
              <a:solidFill>
                <a:schemeClr val="bg1"/>
              </a:solidFill>
            </a:endParaRPr>
          </a:p>
          <a:p>
            <a:pPr marL="660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requires periodic visits (twice per year) to a health care provider for treatment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660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continues over an extended period of time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660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may cause episodic rather than continuing periods of incapacity – migraines, asthma, epilepsy, diabetes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6604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85"/>
              <a:buFont typeface="Wingdings" panose="05000000000000000000" pitchFamily="2" charset="2"/>
              <a:buChar char="v"/>
            </a:pPr>
            <a:r>
              <a:rPr lang="en-US" sz="2100" b="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 period of incapacity which is permanent or long-term due to a condition for which treatment may not be effective – stroke, terminal disease, Alzheimer's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</p:txBody>
      </p:sp>
      <p:sp>
        <p:nvSpPr>
          <p:cNvPr id="391" name="Google Shape;391;p20"/>
          <p:cNvSpPr/>
          <p:nvPr/>
        </p:nvSpPr>
        <p:spPr>
          <a:xfrm>
            <a:off x="677862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800"/>
              <a:buFont typeface="Libre Franklin"/>
              <a:buNone/>
            </a:pPr>
            <a:r>
              <a:rPr lang="en-US" sz="26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Continuing Treatment Chronic Conditions</a:t>
            </a:r>
            <a:endParaRPr sz="2600"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ECF9F9-3284-41D9-A103-6FEC07B1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51" y="6362237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idx="1"/>
          </p:nvPr>
        </p:nvSpPr>
        <p:spPr>
          <a:xfrm>
            <a:off x="677862" y="1698625"/>
            <a:ext cx="8248650" cy="447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When leave is needed for planned medical treatment, the employee must make a reasonable effort to schedule treatment so as not to unduly disrupt operations.</a:t>
            </a:r>
            <a:endParaRPr dirty="0">
              <a:solidFill>
                <a:schemeClr val="bg1"/>
              </a:solidFill>
            </a:endParaRPr>
          </a:p>
          <a:p>
            <a:pPr lvl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such cases, the employee temporarily can be transferred to an alternate job with equivalent pay and benefits that accommodates recurring periods of leave better than the employee’s regular job.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677862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Intermittent Leave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96D94F-40BB-4D11-B7A4-84B92D75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251" y="6342359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 txBox="1">
            <a:spLocks noGrp="1"/>
          </p:cNvSpPr>
          <p:nvPr>
            <p:ph type="body" idx="1"/>
          </p:nvPr>
        </p:nvSpPr>
        <p:spPr>
          <a:xfrm>
            <a:off x="860425" y="20383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notice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Maintain group health insurance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</a:pP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Restore the employee to same or equivalent job and benefits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Employer Responsibilities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0DF046-C53F-4B17-BE49-DFD84E1CE510}"/>
              </a:ext>
            </a:extLst>
          </p:cNvPr>
          <p:cNvSpPr txBox="1"/>
          <p:nvPr/>
        </p:nvSpPr>
        <p:spPr>
          <a:xfrm flipH="1">
            <a:off x="119270" y="6173028"/>
            <a:ext cx="374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5"/>
          <p:cNvSpPr txBox="1">
            <a:spLocks noGrp="1"/>
          </p:cNvSpPr>
          <p:nvPr>
            <p:ph type="body" idx="1"/>
          </p:nvPr>
        </p:nvSpPr>
        <p:spPr>
          <a:xfrm>
            <a:off x="835025" y="18351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Within five business days of leave request (or knowledge that leave may be FMLA-qualifying)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Eligibility determined on first instance of leave for qualifying reason in applicable 12-month leave year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New notice for subsequent qualifying reason if eligibility status changes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a reason if employee is </a:t>
            </a:r>
            <a:r>
              <a:rPr lang="en-US" sz="2500" b="0" i="0" u="sng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</a:t>
            </a: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eligible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May be oral or in writing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21" name="Google Shape;421;p25"/>
          <p:cNvSpPr/>
          <p:nvPr/>
        </p:nvSpPr>
        <p:spPr>
          <a:xfrm>
            <a:off x="817562" y="104775"/>
            <a:ext cx="7507287" cy="1146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Employer Responsibilities: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Provide Notice of Eligibility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3D4F-61FB-4ED6-B7A4-25C8AA4AFC91}"/>
              </a:ext>
            </a:extLst>
          </p:cNvPr>
          <p:cNvSpPr txBox="1"/>
          <p:nvPr/>
        </p:nvSpPr>
        <p:spPr>
          <a:xfrm>
            <a:off x="89452" y="6271591"/>
            <a:ext cx="41644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9"/>
          <p:cNvSpPr txBox="1">
            <a:spLocks noGrp="1"/>
          </p:cNvSpPr>
          <p:nvPr>
            <p:ph type="body" idx="1"/>
          </p:nvPr>
        </p:nvSpPr>
        <p:spPr>
          <a:xfrm>
            <a:off x="860425" y="19367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200"/>
              <a:buFont typeface="Libre Franklin"/>
              <a:buNone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Employers cannot: </a:t>
            </a:r>
            <a:endParaRPr dirty="0">
              <a:solidFill>
                <a:schemeClr val="bg1"/>
              </a:solidFill>
            </a:endParaRPr>
          </a:p>
          <a:p>
            <a:pPr marL="671513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interfere with, restrain or deny employees’  FMLA rights</a:t>
            </a:r>
            <a:endParaRPr dirty="0">
              <a:solidFill>
                <a:schemeClr val="bg1"/>
              </a:solidFill>
            </a:endParaRPr>
          </a:p>
          <a:p>
            <a:pPr marL="671513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discriminate or retaliate against an employee for having exercised FMLA rights</a:t>
            </a:r>
            <a:endParaRPr dirty="0">
              <a:solidFill>
                <a:schemeClr val="bg1"/>
              </a:solidFill>
            </a:endParaRPr>
          </a:p>
          <a:p>
            <a:pPr marL="671513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discharge or in any other way discriminate against an employee because of involvement in any proceeding related to FMLA</a:t>
            </a:r>
            <a:endParaRPr dirty="0">
              <a:solidFill>
                <a:schemeClr val="bg1"/>
              </a:solidFill>
            </a:endParaRPr>
          </a:p>
          <a:p>
            <a:pPr marL="671513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use the taking of FMLA leave as a negative factor in employment actions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45" name="Google Shape;445;p29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Prohibited Actions Against Employees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1F65E-4207-4079-B0EB-9DB2DF825D91}"/>
              </a:ext>
            </a:extLst>
          </p:cNvPr>
          <p:cNvSpPr txBox="1"/>
          <p:nvPr/>
        </p:nvSpPr>
        <p:spPr>
          <a:xfrm flipH="1">
            <a:off x="85472" y="6225308"/>
            <a:ext cx="3452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>
            <a:spLocks noGrp="1"/>
          </p:cNvSpPr>
          <p:nvPr>
            <p:ph type="body" idx="1"/>
          </p:nvPr>
        </p:nvSpPr>
        <p:spPr>
          <a:xfrm>
            <a:off x="700087" y="2160587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sufficient and timely notice of the need for leave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requested by the employer:</a:t>
            </a:r>
            <a:endParaRPr dirty="0">
              <a:solidFill>
                <a:schemeClr val="bg1"/>
              </a:solidFill>
            </a:endParaRPr>
          </a:p>
          <a:p>
            <a:pPr marL="708025" lvl="1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Arial"/>
              <a:buChar char="•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certification to support the need for leave </a:t>
            </a:r>
            <a:endParaRPr dirty="0">
              <a:solidFill>
                <a:schemeClr val="bg1"/>
              </a:solidFill>
            </a:endParaRPr>
          </a:p>
          <a:p>
            <a:pPr marL="708025" lvl="1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Arial"/>
              <a:buChar char="•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periodic status reports </a:t>
            </a:r>
            <a:endParaRPr dirty="0">
              <a:solidFill>
                <a:schemeClr val="bg1"/>
              </a:solidFill>
            </a:endParaRPr>
          </a:p>
          <a:p>
            <a:pPr marL="708025" lvl="1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290054"/>
              </a:buClr>
              <a:buSzPts val="2125"/>
              <a:buFont typeface="Arial"/>
              <a:buChar char="•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fitness-for-duty certification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51" name="Google Shape;451;p30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Employee Responsibilities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5FDFB3-C262-4DD6-8B24-3678D51E7536}"/>
              </a:ext>
            </a:extLst>
          </p:cNvPr>
          <p:cNvSpPr txBox="1"/>
          <p:nvPr/>
        </p:nvSpPr>
        <p:spPr>
          <a:xfrm>
            <a:off x="0" y="6211957"/>
            <a:ext cx="3558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1"/>
          <p:cNvSpPr txBox="1">
            <a:spLocks noGrp="1"/>
          </p:cNvSpPr>
          <p:nvPr>
            <p:ph type="body" idx="1"/>
          </p:nvPr>
        </p:nvSpPr>
        <p:spPr>
          <a:xfrm>
            <a:off x="700087" y="18986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 sufficient information to make employer aware of need for FMLA-qualifying leave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Specifically reference the qualifying reason or the need for FMLA leave for subsequent requests for same reason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Consult with employer regarding scheduling of planned medical treatment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1870"/>
              <a:buFont typeface="Wingdings" panose="05000000000000000000" pitchFamily="2" charset="2"/>
              <a:buChar char="v"/>
            </a:pPr>
            <a:r>
              <a:rPr lang="en-US" sz="22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Comply with employer’s usual and customary procedural requirements for requesting leave absent unusual circumstances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817562" y="206375"/>
            <a:ext cx="7507287" cy="1146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Employee Responsibilities: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Notice Requirements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BD41A-BD62-4B58-BFB8-EED5FD7AA3B2}"/>
              </a:ext>
            </a:extLst>
          </p:cNvPr>
          <p:cNvSpPr txBox="1"/>
          <p:nvPr/>
        </p:nvSpPr>
        <p:spPr>
          <a:xfrm flipH="1">
            <a:off x="0" y="6119336"/>
            <a:ext cx="3671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2"/>
          <p:cNvSpPr txBox="1">
            <a:spLocks noGrp="1"/>
          </p:cNvSpPr>
          <p:nvPr>
            <p:ph type="body" idx="1"/>
          </p:nvPr>
        </p:nvSpPr>
        <p:spPr>
          <a:xfrm>
            <a:off x="860425" y="203835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225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  <a:buFont typeface="Libre Franklin"/>
              <a:buNone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Timing of Employee notice of need for leave:</a:t>
            </a:r>
          </a:p>
          <a:p>
            <a:pPr marL="22225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  <a:buFont typeface="Libre Franklin"/>
              <a:buNone/>
            </a:pP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Foreseeable Leave - 30 days notice, or as soon as practicable</a:t>
            </a:r>
          </a:p>
          <a:p>
            <a:pPr marL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</a:pP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300061"/>
              </a:buClr>
              <a:buSzPts val="2125"/>
              <a:buFont typeface="Wingdings" panose="05000000000000000000" pitchFamily="2" charset="2"/>
              <a:buChar char="v"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Unforeseeable Leave - as soon as practicable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63" name="Google Shape;463;p32"/>
          <p:cNvSpPr/>
          <p:nvPr/>
        </p:nvSpPr>
        <p:spPr>
          <a:xfrm>
            <a:off x="817562" y="180975"/>
            <a:ext cx="7507287" cy="1146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Employee Responsibilities: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Notice Requirements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154FD-DDA2-4B35-9CCB-4C4CFF5B630D}"/>
              </a:ext>
            </a:extLst>
          </p:cNvPr>
          <p:cNvSpPr txBox="1"/>
          <p:nvPr/>
        </p:nvSpPr>
        <p:spPr>
          <a:xfrm>
            <a:off x="218660" y="6266789"/>
            <a:ext cx="393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4"/>
          <p:cNvSpPr txBox="1">
            <a:spLocks noGrp="1"/>
          </p:cNvSpPr>
          <p:nvPr>
            <p:ph type="body" idx="1"/>
          </p:nvPr>
        </p:nvSpPr>
        <p:spPr>
          <a:xfrm>
            <a:off x="626166" y="1511300"/>
            <a:ext cx="8497196" cy="449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061"/>
              </a:buClr>
              <a:buSzPts val="1700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Employer (not employee’s direct supervisor) may contact health care provider to: </a:t>
            </a:r>
            <a:endParaRPr dirty="0">
              <a:solidFill>
                <a:schemeClr val="bg1"/>
              </a:solidFill>
            </a:endParaRPr>
          </a:p>
          <a:p>
            <a:pPr marL="6350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Authenticate:  Verify that the information was completed and/or authorized by the health care provider; no additional information may be requested</a:t>
            </a:r>
            <a:endParaRPr dirty="0">
              <a:solidFill>
                <a:schemeClr val="bg1"/>
              </a:solidFill>
            </a:endParaRPr>
          </a:p>
          <a:p>
            <a:pPr marL="6350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Clarify:  Understand handwriting or meaning of a response; no additional information may be requested beyond what is required by the certification form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0061"/>
              </a:buClr>
              <a:buSzPts val="1700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Second and third opinions (at employer’s cost)</a:t>
            </a:r>
            <a:endParaRPr dirty="0">
              <a:solidFill>
                <a:schemeClr val="bg1"/>
              </a:solidFill>
            </a:endParaRPr>
          </a:p>
          <a:p>
            <a:pPr marL="6350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employer questions the validity of the complete certification, the employer may require a second opinion</a:t>
            </a:r>
            <a:endParaRPr dirty="0">
              <a:solidFill>
                <a:schemeClr val="bg1"/>
              </a:solidFill>
            </a:endParaRPr>
          </a:p>
          <a:p>
            <a:pPr marL="6350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90054"/>
              </a:buClr>
              <a:buSzPts val="17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the first and second opinions differ, employer may require a third opinion that is final and binding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75" name="Google Shape;475;p34"/>
          <p:cNvSpPr/>
          <p:nvPr/>
        </p:nvSpPr>
        <p:spPr>
          <a:xfrm>
            <a:off x="626166" y="180975"/>
            <a:ext cx="7698684" cy="1146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Employee Responsibilities: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Provide Certification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311E24-76DC-4039-BA16-5F744CE1D316}"/>
              </a:ext>
            </a:extLst>
          </p:cNvPr>
          <p:cNvSpPr txBox="1"/>
          <p:nvPr/>
        </p:nvSpPr>
        <p:spPr>
          <a:xfrm>
            <a:off x="0" y="6187385"/>
            <a:ext cx="4472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>
            <a:spLocks noGrp="1"/>
          </p:cNvSpPr>
          <p:nvPr>
            <p:ph type="body" idx="1"/>
          </p:nvPr>
        </p:nvSpPr>
        <p:spPr>
          <a:xfrm>
            <a:off x="534987" y="2406315"/>
            <a:ext cx="8305800" cy="179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  <a:buFont typeface="Libre Franklin"/>
              <a:buNone/>
            </a:pPr>
            <a:r>
              <a:rPr lang="en-US" sz="24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Employee must respond to employer’s request for information about status and intent to return to work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81" name="Google Shape;481;p35"/>
          <p:cNvSpPr/>
          <p:nvPr/>
        </p:nvSpPr>
        <p:spPr>
          <a:xfrm>
            <a:off x="817562" y="180975"/>
            <a:ext cx="7507287" cy="1146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Employee Responsibilities:</a:t>
            </a:r>
            <a:endParaRPr dirty="0">
              <a:solidFill>
                <a:srgbClr val="7030A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Provide Periodic Status Reports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1AA5B-8DC0-40EB-BB96-E11D2B0DE43E}"/>
              </a:ext>
            </a:extLst>
          </p:cNvPr>
          <p:cNvSpPr txBox="1"/>
          <p:nvPr/>
        </p:nvSpPr>
        <p:spPr>
          <a:xfrm flipH="1">
            <a:off x="-1" y="6241774"/>
            <a:ext cx="3627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D60B-687A-48C8-B234-7DBBEFAB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you hoping to learn more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64303-4C0D-4B2E-AFD1-A7327DDC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EA077-0681-4EAA-B07D-C3BA407F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7"/>
          <p:cNvSpPr txBox="1">
            <a:spLocks noGrp="1"/>
          </p:cNvSpPr>
          <p:nvPr>
            <p:ph type="body" idx="1"/>
          </p:nvPr>
        </p:nvSpPr>
        <p:spPr>
          <a:xfrm>
            <a:off x="1371600" y="1520825"/>
            <a:ext cx="792321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Libre Franklin"/>
              <a:buNone/>
            </a:pPr>
            <a:r>
              <a:rPr lang="en-US" sz="2400" b="0" i="0" u="none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Employee has knee replacement</a:t>
            </a:r>
            <a:endParaRPr dirty="0"/>
          </a:p>
        </p:txBody>
      </p:sp>
      <p:sp>
        <p:nvSpPr>
          <p:cNvPr id="493" name="Google Shape;493;p37"/>
          <p:cNvSpPr/>
          <p:nvPr/>
        </p:nvSpPr>
        <p:spPr>
          <a:xfrm>
            <a:off x="762000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 </a:t>
            </a:r>
            <a:endParaRPr dirty="0"/>
          </a:p>
        </p:txBody>
      </p:sp>
      <p:grpSp>
        <p:nvGrpSpPr>
          <p:cNvPr id="494" name="Google Shape;494;p37"/>
          <p:cNvGrpSpPr/>
          <p:nvPr/>
        </p:nvGrpSpPr>
        <p:grpSpPr>
          <a:xfrm>
            <a:off x="1598612" y="3275012"/>
            <a:ext cx="3160712" cy="492125"/>
            <a:chOff x="-1" y="-1"/>
            <a:chExt cx="3159890" cy="492097"/>
          </a:xfrm>
        </p:grpSpPr>
        <p:sp>
          <p:nvSpPr>
            <p:cNvPr id="495" name="Google Shape;495;p37"/>
            <p:cNvSpPr/>
            <p:nvPr/>
          </p:nvSpPr>
          <p:spPr>
            <a:xfrm>
              <a:off x="-1" y="-1"/>
              <a:ext cx="2400301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-1" y="100605"/>
              <a:ext cx="3159890" cy="294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FMLA (protected unpaid leave)</a:t>
              </a:r>
              <a:endParaRPr/>
            </a:p>
          </p:txBody>
        </p:sp>
      </p:grpSp>
      <p:grpSp>
        <p:nvGrpSpPr>
          <p:cNvPr id="497" name="Google Shape;497;p37"/>
          <p:cNvGrpSpPr/>
          <p:nvPr/>
        </p:nvGrpSpPr>
        <p:grpSpPr>
          <a:xfrm>
            <a:off x="1600200" y="3827462"/>
            <a:ext cx="2400300" cy="457200"/>
            <a:chOff x="0" y="0"/>
            <a:chExt cx="2400300" cy="457200"/>
          </a:xfrm>
        </p:grpSpPr>
        <p:sp>
          <p:nvSpPr>
            <p:cNvPr id="498" name="Google Shape;498;p37"/>
            <p:cNvSpPr/>
            <p:nvPr/>
          </p:nvSpPr>
          <p:spPr>
            <a:xfrm>
              <a:off x="0" y="0"/>
              <a:ext cx="2400300" cy="45720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CCC1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0" y="94795"/>
              <a:ext cx="2400300" cy="2946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Employee STD (paid)</a:t>
              </a:r>
              <a:endParaRPr/>
            </a:p>
          </p:txBody>
        </p:sp>
      </p:grpSp>
      <p:cxnSp>
        <p:nvCxnSpPr>
          <p:cNvPr id="500" name="Google Shape;500;p37"/>
          <p:cNvCxnSpPr/>
          <p:nvPr/>
        </p:nvCxnSpPr>
        <p:spPr>
          <a:xfrm>
            <a:off x="1600200" y="2735262"/>
            <a:ext cx="0" cy="522287"/>
          </a:xfrm>
          <a:prstGeom prst="straightConnector1">
            <a:avLst/>
          </a:prstGeom>
          <a:noFill/>
          <a:ln w="63500" cap="flat" cmpd="sng">
            <a:solidFill>
              <a:srgbClr val="A23BCB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01" name="Google Shape;501;p37"/>
          <p:cNvSpPr/>
          <p:nvPr/>
        </p:nvSpPr>
        <p:spPr>
          <a:xfrm>
            <a:off x="1295400" y="2368550"/>
            <a:ext cx="1066800" cy="6254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Surgery</a:t>
            </a:r>
            <a:endParaRPr/>
          </a:p>
        </p:txBody>
      </p:sp>
      <p:cxnSp>
        <p:nvCxnSpPr>
          <p:cNvPr id="502" name="Google Shape;502;p37"/>
          <p:cNvCxnSpPr/>
          <p:nvPr/>
        </p:nvCxnSpPr>
        <p:spPr>
          <a:xfrm>
            <a:off x="533400" y="5791200"/>
            <a:ext cx="8001000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03" name="Google Shape;503;p37"/>
          <p:cNvSpPr/>
          <p:nvPr/>
        </p:nvSpPr>
        <p:spPr>
          <a:xfrm>
            <a:off x="1676400" y="5878512"/>
            <a:ext cx="7315200" cy="6238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1      2      3      4      5     6     7     8      9     10     11     12     13     14     15     </a:t>
            </a:r>
            <a:endParaRPr/>
          </a:p>
        </p:txBody>
      </p:sp>
      <p:sp>
        <p:nvSpPr>
          <p:cNvPr id="504" name="Google Shape;504;p37"/>
          <p:cNvSpPr/>
          <p:nvPr/>
        </p:nvSpPr>
        <p:spPr>
          <a:xfrm>
            <a:off x="3943350" y="6172200"/>
            <a:ext cx="1009650" cy="3571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  <a:endParaRPr/>
          </a:p>
        </p:txBody>
      </p:sp>
      <p:sp>
        <p:nvSpPr>
          <p:cNvPr id="505" name="Google Shape;505;p37"/>
          <p:cNvSpPr/>
          <p:nvPr/>
        </p:nvSpPr>
        <p:spPr>
          <a:xfrm>
            <a:off x="228600" y="3278187"/>
            <a:ext cx="950912" cy="1158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Employee contacts HR to initiate FMLA paperwork </a:t>
            </a:r>
            <a:endParaRPr/>
          </a:p>
        </p:txBody>
      </p:sp>
      <p:pic>
        <p:nvPicPr>
          <p:cNvPr id="506" name="Google Shape;506;p37" descr="C:\Users\Local PC Account\AppData\Local\Microsoft\Windows\Temporary Internet Files\Content.IE5\U8IXQ8K8\knee-pain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062" y="1990725"/>
            <a:ext cx="661987" cy="1219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37"/>
          <p:cNvGrpSpPr/>
          <p:nvPr/>
        </p:nvGrpSpPr>
        <p:grpSpPr>
          <a:xfrm>
            <a:off x="4076700" y="3789362"/>
            <a:ext cx="1570037" cy="496887"/>
            <a:chOff x="0" y="0"/>
            <a:chExt cx="1570085" cy="497841"/>
          </a:xfrm>
        </p:grpSpPr>
        <p:sp>
          <p:nvSpPr>
            <p:cNvPr id="508" name="Google Shape;508;p37"/>
            <p:cNvSpPr/>
            <p:nvPr/>
          </p:nvSpPr>
          <p:spPr>
            <a:xfrm>
              <a:off x="0" y="20319"/>
              <a:ext cx="1570085" cy="45720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CCC1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0" y="0"/>
              <a:ext cx="1570085" cy="4978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Return to work PT or Light Duty</a:t>
              </a:r>
              <a:endParaRPr/>
            </a:p>
          </p:txBody>
        </p:sp>
      </p:grpSp>
      <p:grpSp>
        <p:nvGrpSpPr>
          <p:cNvPr id="510" name="Google Shape;510;p37"/>
          <p:cNvGrpSpPr/>
          <p:nvPr/>
        </p:nvGrpSpPr>
        <p:grpSpPr>
          <a:xfrm>
            <a:off x="4265612" y="3244850"/>
            <a:ext cx="3970337" cy="525462"/>
            <a:chOff x="-1" y="-1"/>
            <a:chExt cx="3969113" cy="525639"/>
          </a:xfrm>
        </p:grpSpPr>
        <p:sp>
          <p:nvSpPr>
            <p:cNvPr id="511" name="Google Shape;511;p37"/>
            <p:cNvSpPr/>
            <p:nvPr/>
          </p:nvSpPr>
          <p:spPr>
            <a:xfrm>
              <a:off x="-1" y="30803"/>
              <a:ext cx="228601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571500" y="15055"/>
              <a:ext cx="228600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1727674" y="-1"/>
              <a:ext cx="228601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2299885" y="12208"/>
              <a:ext cx="228601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1166091" y="33541"/>
              <a:ext cx="228601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6711" y="122962"/>
              <a:ext cx="3962401" cy="294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Cont’d intermittent (protected unpaid leave)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 txBox="1">
            <a:spLocks noGrp="1"/>
          </p:cNvSpPr>
          <p:nvPr>
            <p:ph type="body" idx="1"/>
          </p:nvPr>
        </p:nvSpPr>
        <p:spPr>
          <a:xfrm>
            <a:off x="1279525" y="1431925"/>
            <a:ext cx="792321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Libre Franklin"/>
              <a:buNone/>
            </a:pPr>
            <a:r>
              <a:rPr lang="en-US" sz="2400" b="0" i="0" u="none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Pregnant employee</a:t>
            </a:r>
            <a:endParaRPr dirty="0"/>
          </a:p>
        </p:txBody>
      </p:sp>
      <p:sp>
        <p:nvSpPr>
          <p:cNvPr id="522" name="Google Shape;522;p38"/>
          <p:cNvSpPr/>
          <p:nvPr/>
        </p:nvSpPr>
        <p:spPr>
          <a:xfrm>
            <a:off x="762000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 </a:t>
            </a:r>
            <a:endParaRPr dirty="0"/>
          </a:p>
        </p:txBody>
      </p:sp>
      <p:grpSp>
        <p:nvGrpSpPr>
          <p:cNvPr id="523" name="Google Shape;523;p38"/>
          <p:cNvGrpSpPr/>
          <p:nvPr/>
        </p:nvGrpSpPr>
        <p:grpSpPr>
          <a:xfrm>
            <a:off x="330200" y="3259137"/>
            <a:ext cx="5187950" cy="487362"/>
            <a:chOff x="0" y="0"/>
            <a:chExt cx="5187185" cy="488043"/>
          </a:xfrm>
        </p:grpSpPr>
        <p:sp>
          <p:nvSpPr>
            <p:cNvPr id="524" name="Google Shape;524;p38"/>
            <p:cNvSpPr/>
            <p:nvPr/>
          </p:nvSpPr>
          <p:spPr>
            <a:xfrm>
              <a:off x="0" y="0"/>
              <a:ext cx="5187185" cy="48804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138751" y="112732"/>
              <a:ext cx="3414350" cy="3327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FMLA (protected unpaid leave)</a:t>
              </a:r>
              <a:endParaRPr/>
            </a:p>
          </p:txBody>
        </p:sp>
      </p:grpSp>
      <p:grpSp>
        <p:nvGrpSpPr>
          <p:cNvPr id="526" name="Google Shape;526;p38"/>
          <p:cNvGrpSpPr/>
          <p:nvPr/>
        </p:nvGrpSpPr>
        <p:grpSpPr>
          <a:xfrm>
            <a:off x="1257300" y="3779837"/>
            <a:ext cx="3189287" cy="538162"/>
            <a:chOff x="0" y="0"/>
            <a:chExt cx="3188667" cy="539455"/>
          </a:xfrm>
        </p:grpSpPr>
        <p:sp>
          <p:nvSpPr>
            <p:cNvPr id="527" name="Google Shape;527;p38"/>
            <p:cNvSpPr/>
            <p:nvPr/>
          </p:nvSpPr>
          <p:spPr>
            <a:xfrm>
              <a:off x="0" y="0"/>
              <a:ext cx="3188667" cy="43167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CCC1D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6597" y="28914"/>
              <a:ext cx="2986211" cy="5105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Employee STD (paid at 100%)</a:t>
              </a:r>
              <a:endParaRPr dirty="0"/>
            </a:p>
          </p:txBody>
        </p:sp>
      </p:grpSp>
      <p:cxnSp>
        <p:nvCxnSpPr>
          <p:cNvPr id="529" name="Google Shape;529;p38"/>
          <p:cNvCxnSpPr/>
          <p:nvPr/>
        </p:nvCxnSpPr>
        <p:spPr>
          <a:xfrm>
            <a:off x="1243012" y="2749550"/>
            <a:ext cx="0" cy="522287"/>
          </a:xfrm>
          <a:prstGeom prst="straightConnector1">
            <a:avLst/>
          </a:prstGeom>
          <a:noFill/>
          <a:ln w="63500" cap="flat" cmpd="sng">
            <a:solidFill>
              <a:srgbClr val="A23BCB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0" name="Google Shape;530;p38"/>
          <p:cNvSpPr/>
          <p:nvPr/>
        </p:nvSpPr>
        <p:spPr>
          <a:xfrm>
            <a:off x="557212" y="1863725"/>
            <a:ext cx="1371600" cy="892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Born</a:t>
            </a:r>
            <a:endParaRPr/>
          </a:p>
        </p:txBody>
      </p:sp>
      <p:grpSp>
        <p:nvGrpSpPr>
          <p:cNvPr id="531" name="Google Shape;531;p38"/>
          <p:cNvGrpSpPr/>
          <p:nvPr/>
        </p:nvGrpSpPr>
        <p:grpSpPr>
          <a:xfrm>
            <a:off x="1276517" y="4276725"/>
            <a:ext cx="3201987" cy="504825"/>
            <a:chOff x="48576" y="-1"/>
            <a:chExt cx="3203072" cy="504861"/>
          </a:xfrm>
        </p:grpSpPr>
        <p:sp>
          <p:nvSpPr>
            <p:cNvPr id="532" name="Google Shape;532;p38"/>
            <p:cNvSpPr/>
            <p:nvPr/>
          </p:nvSpPr>
          <p:spPr>
            <a:xfrm>
              <a:off x="48576" y="-1"/>
              <a:ext cx="3203072" cy="50486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EC6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117666" y="7018"/>
              <a:ext cx="3051242" cy="4724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Mass Parental Leave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en-US" sz="12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(protected unpaid leave)</a:t>
              </a:r>
              <a:endParaRPr/>
            </a:p>
          </p:txBody>
        </p:sp>
      </p:grpSp>
      <p:cxnSp>
        <p:nvCxnSpPr>
          <p:cNvPr id="534" name="Google Shape;534;p38"/>
          <p:cNvCxnSpPr/>
          <p:nvPr/>
        </p:nvCxnSpPr>
        <p:spPr>
          <a:xfrm>
            <a:off x="457200" y="5791200"/>
            <a:ext cx="8001000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35" name="Google Shape;535;p38"/>
          <p:cNvSpPr/>
          <p:nvPr/>
        </p:nvSpPr>
        <p:spPr>
          <a:xfrm>
            <a:off x="381000" y="5878512"/>
            <a:ext cx="8610600" cy="6238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1      2    3      4       5      6      7      8       9      10     11     12     13     14     15     16     17    18   </a:t>
            </a:r>
            <a:endParaRPr/>
          </a:p>
        </p:txBody>
      </p:sp>
      <p:sp>
        <p:nvSpPr>
          <p:cNvPr id="536" name="Google Shape;536;p38"/>
          <p:cNvSpPr/>
          <p:nvPr/>
        </p:nvSpPr>
        <p:spPr>
          <a:xfrm>
            <a:off x="3943350" y="6172200"/>
            <a:ext cx="1009650" cy="3571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  <a:endParaRPr/>
          </a:p>
        </p:txBody>
      </p:sp>
      <p:cxnSp>
        <p:nvCxnSpPr>
          <p:cNvPr id="537" name="Google Shape;537;p38"/>
          <p:cNvCxnSpPr/>
          <p:nvPr/>
        </p:nvCxnSpPr>
        <p:spPr>
          <a:xfrm flipH="1">
            <a:off x="303212" y="2735262"/>
            <a:ext cx="1587" cy="522287"/>
          </a:xfrm>
          <a:prstGeom prst="straightConnector1">
            <a:avLst/>
          </a:prstGeom>
          <a:noFill/>
          <a:ln w="63500" cap="flat" cmpd="sng">
            <a:solidFill>
              <a:srgbClr val="93CDD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538" name="Google Shape;538;p38"/>
          <p:cNvSpPr/>
          <p:nvPr/>
        </p:nvSpPr>
        <p:spPr>
          <a:xfrm>
            <a:off x="87312" y="2092325"/>
            <a:ext cx="1371600" cy="6254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Rest</a:t>
            </a:r>
            <a:endParaRPr/>
          </a:p>
        </p:txBody>
      </p:sp>
      <p:grpSp>
        <p:nvGrpSpPr>
          <p:cNvPr id="539" name="Google Shape;539;p38"/>
          <p:cNvGrpSpPr/>
          <p:nvPr/>
        </p:nvGrpSpPr>
        <p:grpSpPr>
          <a:xfrm>
            <a:off x="4503737" y="3779837"/>
            <a:ext cx="3851275" cy="439737"/>
            <a:chOff x="0" y="0"/>
            <a:chExt cx="3851593" cy="441207"/>
          </a:xfrm>
        </p:grpSpPr>
        <p:sp>
          <p:nvSpPr>
            <p:cNvPr id="540" name="Google Shape;540;p38"/>
            <p:cNvSpPr/>
            <p:nvPr/>
          </p:nvSpPr>
          <p:spPr>
            <a:xfrm>
              <a:off x="0" y="0"/>
              <a:ext cx="3851593" cy="44120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175288" y="57290"/>
              <a:ext cx="3652116" cy="2946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College parental leave policy (paid 100%) </a:t>
              </a:r>
              <a:endParaRPr/>
            </a:p>
          </p:txBody>
        </p:sp>
      </p:grpSp>
      <p:sp>
        <p:nvSpPr>
          <p:cNvPr id="545" name="Google Shape;545;p38"/>
          <p:cNvSpPr/>
          <p:nvPr/>
        </p:nvSpPr>
        <p:spPr>
          <a:xfrm>
            <a:off x="2971800" y="2846387"/>
            <a:ext cx="762000" cy="26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8 weeks</a:t>
            </a:r>
            <a:endParaRPr/>
          </a:p>
        </p:txBody>
      </p:sp>
      <p:grpSp>
        <p:nvGrpSpPr>
          <p:cNvPr id="546" name="Google Shape;546;p38"/>
          <p:cNvGrpSpPr/>
          <p:nvPr/>
        </p:nvGrpSpPr>
        <p:grpSpPr>
          <a:xfrm>
            <a:off x="323850" y="3783012"/>
            <a:ext cx="992187" cy="415925"/>
            <a:chOff x="39779" y="-1"/>
            <a:chExt cx="992215" cy="415150"/>
          </a:xfrm>
        </p:grpSpPr>
        <p:sp>
          <p:nvSpPr>
            <p:cNvPr id="547" name="Google Shape;547;p38"/>
            <p:cNvSpPr/>
            <p:nvPr/>
          </p:nvSpPr>
          <p:spPr>
            <a:xfrm>
              <a:off x="39779" y="-1"/>
              <a:ext cx="890668" cy="41515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1769" y="24875"/>
              <a:ext cx="970225" cy="34361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Sick Time</a:t>
              </a:r>
              <a:endParaRPr/>
            </a:p>
          </p:txBody>
        </p:sp>
      </p:grpSp>
      <p:sp>
        <p:nvSpPr>
          <p:cNvPr id="549" name="Google Shape;549;p38"/>
          <p:cNvSpPr/>
          <p:nvPr/>
        </p:nvSpPr>
        <p:spPr>
          <a:xfrm>
            <a:off x="422275" y="4286250"/>
            <a:ext cx="762000" cy="26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2 weeks</a:t>
            </a:r>
            <a:endParaRPr/>
          </a:p>
        </p:txBody>
      </p:sp>
      <p:pic>
        <p:nvPicPr>
          <p:cNvPr id="550" name="Google Shape;550;p38" descr="C:\Users\Local PC Account\AppData\Local\Microsoft\Windows\Temporary Internet Files\Content.IE5\FRJSSQ77\Baby-Boy-3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7725" y="4343400"/>
            <a:ext cx="1062037" cy="1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38" descr="C:\Users\Local PC Account\AppData\Local\Microsoft\Windows\Temporary Internet Files\Content.IE5\U6KEHOV2\reading_book_while_pregnant_thumb[2][1].jpg"/>
          <p:cNvPicPr preferRelativeResize="0"/>
          <p:nvPr/>
        </p:nvPicPr>
        <p:blipFill rotWithShape="1">
          <a:blip r:embed="rId4">
            <a:alphaModFix/>
          </a:blip>
          <a:srcRect l="11560" r="11559"/>
          <a:stretch/>
        </p:blipFill>
        <p:spPr>
          <a:xfrm>
            <a:off x="7392987" y="2092325"/>
            <a:ext cx="896937" cy="116681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8"/>
          <p:cNvSpPr/>
          <p:nvPr/>
        </p:nvSpPr>
        <p:spPr>
          <a:xfrm>
            <a:off x="6248400" y="2846387"/>
            <a:ext cx="647700" cy="26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alibri"/>
              <a:buNone/>
            </a:pPr>
            <a:r>
              <a:rPr lang="en-US" sz="1200" b="0" i="0" u="non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8 weeks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0"/>
          <p:cNvSpPr txBox="1">
            <a:spLocks noGrp="1"/>
          </p:cNvSpPr>
          <p:nvPr>
            <p:ph type="body" idx="1"/>
          </p:nvPr>
        </p:nvSpPr>
        <p:spPr>
          <a:xfrm>
            <a:off x="1838325" y="1508125"/>
            <a:ext cx="7923212" cy="4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Libre Franklin"/>
              <a:buNone/>
            </a:pPr>
            <a:r>
              <a:rPr lang="en-US" sz="24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Birth / Adoption of a Child</a:t>
            </a:r>
            <a:endParaRPr/>
          </a:p>
        </p:txBody>
      </p:sp>
      <p:sp>
        <p:nvSpPr>
          <p:cNvPr id="599" name="Google Shape;599;p40"/>
          <p:cNvSpPr/>
          <p:nvPr/>
        </p:nvSpPr>
        <p:spPr>
          <a:xfrm>
            <a:off x="762000" y="8667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Example </a:t>
            </a:r>
            <a:endParaRPr dirty="0"/>
          </a:p>
        </p:txBody>
      </p:sp>
      <p:grpSp>
        <p:nvGrpSpPr>
          <p:cNvPr id="600" name="Google Shape;600;p40"/>
          <p:cNvGrpSpPr/>
          <p:nvPr/>
        </p:nvGrpSpPr>
        <p:grpSpPr>
          <a:xfrm>
            <a:off x="304800" y="2817812"/>
            <a:ext cx="4800600" cy="492125"/>
            <a:chOff x="0" y="-1"/>
            <a:chExt cx="4800600" cy="492097"/>
          </a:xfrm>
        </p:grpSpPr>
        <p:sp>
          <p:nvSpPr>
            <p:cNvPr id="601" name="Google Shape;601;p40"/>
            <p:cNvSpPr/>
            <p:nvPr/>
          </p:nvSpPr>
          <p:spPr>
            <a:xfrm>
              <a:off x="0" y="-1"/>
              <a:ext cx="4800600" cy="49209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152399" y="100605"/>
              <a:ext cx="3159890" cy="3327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FMLA (protected unpaid leave)</a:t>
              </a:r>
              <a:endParaRPr/>
            </a:p>
          </p:txBody>
        </p:sp>
      </p:grpSp>
      <p:cxnSp>
        <p:nvCxnSpPr>
          <p:cNvPr id="603" name="Google Shape;603;p40"/>
          <p:cNvCxnSpPr/>
          <p:nvPr/>
        </p:nvCxnSpPr>
        <p:spPr>
          <a:xfrm flipH="1">
            <a:off x="303212" y="2220912"/>
            <a:ext cx="1587" cy="522287"/>
          </a:xfrm>
          <a:prstGeom prst="straightConnector1">
            <a:avLst/>
          </a:prstGeom>
          <a:noFill/>
          <a:ln w="63500" cap="flat" cmpd="sng">
            <a:solidFill>
              <a:srgbClr val="A23BCB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604" name="Google Shape;604;p40"/>
          <p:cNvSpPr/>
          <p:nvPr/>
        </p:nvSpPr>
        <p:spPr>
          <a:xfrm>
            <a:off x="-381000" y="1360487"/>
            <a:ext cx="1371600" cy="8921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Baby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Born</a:t>
            </a:r>
            <a:endParaRPr/>
          </a:p>
        </p:txBody>
      </p:sp>
      <p:grpSp>
        <p:nvGrpSpPr>
          <p:cNvPr id="605" name="Google Shape;605;p40"/>
          <p:cNvGrpSpPr/>
          <p:nvPr/>
        </p:nvGrpSpPr>
        <p:grpSpPr>
          <a:xfrm>
            <a:off x="304800" y="3319462"/>
            <a:ext cx="3070225" cy="503237"/>
            <a:chOff x="0" y="0"/>
            <a:chExt cx="3070743" cy="504301"/>
          </a:xfrm>
        </p:grpSpPr>
        <p:sp>
          <p:nvSpPr>
            <p:cNvPr id="606" name="Google Shape;606;p40"/>
            <p:cNvSpPr/>
            <p:nvPr/>
          </p:nvSpPr>
          <p:spPr>
            <a:xfrm>
              <a:off x="0" y="0"/>
              <a:ext cx="3070743" cy="4920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EC6E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44206" y="6460"/>
              <a:ext cx="2925185" cy="4978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n-US" sz="14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Mass Parental Leave (protect unpaid leave)</a:t>
              </a:r>
              <a:endParaRPr/>
            </a:p>
          </p:txBody>
        </p:sp>
      </p:grpSp>
      <p:cxnSp>
        <p:nvCxnSpPr>
          <p:cNvPr id="611" name="Google Shape;611;p40"/>
          <p:cNvCxnSpPr/>
          <p:nvPr/>
        </p:nvCxnSpPr>
        <p:spPr>
          <a:xfrm>
            <a:off x="347662" y="5791200"/>
            <a:ext cx="8110537" cy="0"/>
          </a:xfrm>
          <a:prstGeom prst="straightConnector1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12" name="Google Shape;612;p40"/>
          <p:cNvSpPr/>
          <p:nvPr/>
        </p:nvSpPr>
        <p:spPr>
          <a:xfrm>
            <a:off x="381000" y="5878512"/>
            <a:ext cx="8610600" cy="6238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1      2      3      4      5     6     7     8      9     10     11     12     13     14     15     16     17    18   </a:t>
            </a:r>
            <a:endParaRPr/>
          </a:p>
        </p:txBody>
      </p:sp>
      <p:sp>
        <p:nvSpPr>
          <p:cNvPr id="613" name="Google Shape;613;p40"/>
          <p:cNvSpPr/>
          <p:nvPr/>
        </p:nvSpPr>
        <p:spPr>
          <a:xfrm>
            <a:off x="3943350" y="6172200"/>
            <a:ext cx="1009650" cy="3571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  <a:endParaRPr/>
          </a:p>
        </p:txBody>
      </p:sp>
      <p:grpSp>
        <p:nvGrpSpPr>
          <p:cNvPr id="614" name="Google Shape;614;p40"/>
          <p:cNvGrpSpPr/>
          <p:nvPr/>
        </p:nvGrpSpPr>
        <p:grpSpPr>
          <a:xfrm>
            <a:off x="304800" y="3773487"/>
            <a:ext cx="4799012" cy="574674"/>
            <a:chOff x="0" y="-1"/>
            <a:chExt cx="3070743" cy="574041"/>
          </a:xfrm>
        </p:grpSpPr>
        <p:sp>
          <p:nvSpPr>
            <p:cNvPr id="615" name="Google Shape;615;p40"/>
            <p:cNvSpPr/>
            <p:nvPr/>
          </p:nvSpPr>
          <p:spPr>
            <a:xfrm>
              <a:off x="0" y="57228"/>
              <a:ext cx="3070743" cy="45958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0" y="-1"/>
              <a:ext cx="3070743" cy="5740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College parental leave policy (paid)</a:t>
              </a:r>
              <a:endParaRPr dirty="0"/>
            </a:p>
          </p:txBody>
        </p:sp>
      </p:grpSp>
      <p:grpSp>
        <p:nvGrpSpPr>
          <p:cNvPr id="617" name="Google Shape;617;p40"/>
          <p:cNvGrpSpPr/>
          <p:nvPr/>
        </p:nvGrpSpPr>
        <p:grpSpPr>
          <a:xfrm>
            <a:off x="288925" y="4887913"/>
            <a:ext cx="6470650" cy="598485"/>
            <a:chOff x="0" y="0"/>
            <a:chExt cx="6470357" cy="599440"/>
          </a:xfrm>
        </p:grpSpPr>
        <p:sp>
          <p:nvSpPr>
            <p:cNvPr id="618" name="Google Shape;618;p40"/>
            <p:cNvSpPr/>
            <p:nvPr/>
          </p:nvSpPr>
          <p:spPr>
            <a:xfrm>
              <a:off x="15015" y="10354"/>
              <a:ext cx="1622327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4302491" y="10354"/>
              <a:ext cx="405582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1767614" y="10354"/>
              <a:ext cx="405582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2680175" y="10354"/>
              <a:ext cx="405582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3491329" y="10354"/>
              <a:ext cx="405582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145534" y="10353"/>
              <a:ext cx="405582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5937749" y="10354"/>
              <a:ext cx="405582" cy="4351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4BD"/>
            </a:solidFill>
            <a:ln w="25400" cap="flat" cmpd="sng">
              <a:solidFill>
                <a:srgbClr val="B3A2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0" y="0"/>
              <a:ext cx="6470357" cy="59944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College parental leave for spouse (paid) </a:t>
              </a:r>
              <a:r>
                <a:rPr lang="en-US" sz="12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8 weeks total</a:t>
              </a:r>
              <a:r>
                <a:rPr lang="en-US" sz="16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12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must be used within 6 months</a:t>
              </a:r>
              <a:r>
                <a:rPr lang="en-US" sz="18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</p:grpSp>
      <p:grpSp>
        <p:nvGrpSpPr>
          <p:cNvPr id="626" name="Google Shape;626;p40"/>
          <p:cNvGrpSpPr/>
          <p:nvPr/>
        </p:nvGrpSpPr>
        <p:grpSpPr>
          <a:xfrm>
            <a:off x="303212" y="4332287"/>
            <a:ext cx="4800600" cy="585787"/>
            <a:chOff x="0" y="0"/>
            <a:chExt cx="4800600" cy="586741"/>
          </a:xfrm>
        </p:grpSpPr>
        <p:sp>
          <p:nvSpPr>
            <p:cNvPr id="627" name="Google Shape;627;p40"/>
            <p:cNvSpPr/>
            <p:nvPr/>
          </p:nvSpPr>
          <p:spPr>
            <a:xfrm>
              <a:off x="0" y="0"/>
              <a:ext cx="4800600" cy="49209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25400" cap="flat" cmpd="sng">
              <a:solidFill>
                <a:srgbClr val="D996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7614" y="76200"/>
              <a:ext cx="4580065" cy="510541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US" sz="16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Williams benefited spouse FMLA </a:t>
              </a:r>
              <a:r>
                <a:rPr lang="en-US" sz="12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(protected unpaid leave)</a:t>
              </a:r>
              <a:endParaRPr/>
            </a:p>
          </p:txBody>
        </p:sp>
      </p:grpSp>
      <p:sp>
        <p:nvSpPr>
          <p:cNvPr id="629" name="Google Shape;629;p40"/>
          <p:cNvSpPr/>
          <p:nvPr/>
        </p:nvSpPr>
        <p:spPr>
          <a:xfrm>
            <a:off x="1447800" y="2438400"/>
            <a:ext cx="762000" cy="2682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alibri"/>
              <a:buNone/>
            </a:pPr>
            <a:r>
              <a:rPr lang="en-US" sz="1200" b="0" i="0" u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8 weeks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30" name="Google Shape;630;p40"/>
          <p:cNvSpPr/>
          <p:nvPr/>
        </p:nvSpPr>
        <p:spPr>
          <a:xfrm>
            <a:off x="3889375" y="2433637"/>
            <a:ext cx="762000" cy="26987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alibri"/>
              <a:buNone/>
            </a:pPr>
            <a:r>
              <a:rPr lang="en-US" sz="1200" b="0" i="0" u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 weeks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31" name="Google Shape;631;p40" descr="C:\Users\Local PC Account\AppData\Local\Microsoft\Windows\Temporary Internet Files\Content.IE5\0SUN1IDX\316162646_family_two_dads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7275" y="1579562"/>
            <a:ext cx="2154237" cy="262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40"/>
          <p:cNvSpPr/>
          <p:nvPr/>
        </p:nvSpPr>
        <p:spPr>
          <a:xfrm>
            <a:off x="8348662" y="5956300"/>
            <a:ext cx="336550" cy="211137"/>
          </a:xfrm>
          <a:prstGeom prst="rightArrow">
            <a:avLst>
              <a:gd name="adj1" fmla="val 14863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A5E8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1"/>
          <p:cNvSpPr/>
          <p:nvPr/>
        </p:nvSpPr>
        <p:spPr>
          <a:xfrm>
            <a:off x="736600" y="879475"/>
            <a:ext cx="7505700" cy="457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000"/>
              <a:buFont typeface="Franklin Gothic"/>
              <a:buNone/>
            </a:pPr>
            <a:r>
              <a:rPr lang="en-US" sz="3000" b="0" i="0" u="none" dirty="0">
                <a:solidFill>
                  <a:srgbClr val="7030A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FMLA Take-a-Ways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638" name="Google Shape;638;p41"/>
          <p:cNvSpPr/>
          <p:nvPr/>
        </p:nvSpPr>
        <p:spPr>
          <a:xfrm>
            <a:off x="736600" y="2135187"/>
            <a:ext cx="8232775" cy="30431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marR="0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000"/>
              <a:buFont typeface="Libre Franklin"/>
              <a:buNone/>
            </a:pPr>
            <a:r>
              <a:rPr lang="en-US" sz="2000" b="1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Notify HR, and direct the employee to contact Unum when: 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Individual missed three consecutive days of work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Consistently late or absent for health related reasons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Consistently late or absent for a family member’s health related reasons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000"/>
              <a:buFont typeface="Wingdings" panose="05000000000000000000" pitchFamily="2" charset="2"/>
              <a:buChar char="v"/>
            </a:pPr>
            <a:r>
              <a:rPr lang="en-US" sz="20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Anticipated absence due to pregnancy, illness, or surgery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639" name="Google Shape;639;p41" descr="http://caemployeerights.com/wp-content/uploads/2012/09/fmla-1.jpg?w=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687" y="63500"/>
            <a:ext cx="1973262" cy="1273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02B9E8-983A-45D7-8EAB-15B880A0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331" y="6364860"/>
            <a:ext cx="4745736" cy="365125"/>
          </a:xfrm>
        </p:spPr>
        <p:txBody>
          <a:bodyPr/>
          <a:lstStyle/>
          <a:p>
            <a:r>
              <a:rPr lang="en-US" sz="1400" dirty="0">
                <a:solidFill>
                  <a:srgbClr val="FF9999"/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rgbClr val="FF9999"/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5"/>
          <p:cNvSpPr txBox="1">
            <a:spLocks noGrp="1"/>
          </p:cNvSpPr>
          <p:nvPr>
            <p:ph type="body" idx="1"/>
          </p:nvPr>
        </p:nvSpPr>
        <p:spPr>
          <a:xfrm>
            <a:off x="3551444" y="1567000"/>
            <a:ext cx="7315200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ranklin Gothic"/>
              <a:buNone/>
            </a:pPr>
            <a:r>
              <a:rPr lang="en-US" sz="4800" dirty="0">
                <a:solidFill>
                  <a:srgbClr val="7030A0"/>
                </a:solidFill>
                <a:latin typeface="Libre Franklin" panose="00000500000000000000" charset="0"/>
              </a:rPr>
              <a:t>Q &amp; A</a:t>
            </a:r>
            <a:endParaRPr sz="4800" dirty="0">
              <a:solidFill>
                <a:srgbClr val="7030A0"/>
              </a:solidFill>
              <a:latin typeface="Libre Franklin" panose="00000500000000000000" charset="0"/>
            </a:endParaRPr>
          </a:p>
        </p:txBody>
      </p:sp>
      <p:sp>
        <p:nvSpPr>
          <p:cNvPr id="663" name="Google Shape;663;p45"/>
          <p:cNvSpPr/>
          <p:nvPr/>
        </p:nvSpPr>
        <p:spPr>
          <a:xfrm>
            <a:off x="1143000" y="5310187"/>
            <a:ext cx="7315200" cy="631825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ibre Franklin"/>
              <a:buNone/>
            </a:pPr>
            <a:endParaRPr dirty="0"/>
          </a:p>
        </p:txBody>
      </p:sp>
      <p:sp>
        <p:nvSpPr>
          <p:cNvPr id="664" name="Google Shape;664;p45"/>
          <p:cNvSpPr/>
          <p:nvPr/>
        </p:nvSpPr>
        <p:spPr>
          <a:xfrm>
            <a:off x="1146175" y="4895850"/>
            <a:ext cx="7315200" cy="3302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ranklin Gothic"/>
              <a:buNone/>
            </a:pPr>
            <a:endParaRPr dirty="0"/>
          </a:p>
        </p:txBody>
      </p:sp>
      <p:sp>
        <p:nvSpPr>
          <p:cNvPr id="665" name="Google Shape;665;p45"/>
          <p:cNvSpPr/>
          <p:nvPr/>
        </p:nvSpPr>
        <p:spPr>
          <a:xfrm>
            <a:off x="1143000" y="3870325"/>
            <a:ext cx="7315200" cy="69373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82562" marR="0" lvl="0" indent="-182562" algn="l" rtl="0">
              <a:lnSpc>
                <a:spcPct val="11363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Char char="•"/>
            </a:pPr>
            <a:endParaRPr dirty="0"/>
          </a:p>
        </p:txBody>
      </p:sp>
      <p:cxnSp>
        <p:nvCxnSpPr>
          <p:cNvPr id="666" name="Google Shape;666;p45"/>
          <p:cNvCxnSpPr/>
          <p:nvPr/>
        </p:nvCxnSpPr>
        <p:spPr>
          <a:xfrm>
            <a:off x="0" y="2501900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667" name="Google Shape;667;p45"/>
          <p:cNvSpPr/>
          <p:nvPr/>
        </p:nvSpPr>
        <p:spPr>
          <a:xfrm>
            <a:off x="5421312" y="434975"/>
            <a:ext cx="5308600" cy="381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700"/>
              </a:buClr>
              <a:buSzPts val="2500"/>
              <a:buFont typeface="Franklin Gothic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F7F4-DD1D-4223-BF22-1D0681F2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case study - Violet Bovine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E26E6-8452-464A-9445-B7572C65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232" y="2069593"/>
            <a:ext cx="3886200" cy="405079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What laws might be impacted?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Suggested actions: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Who can help?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FE2C0-B740-4F32-8B5E-1C8898BB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81229-DB3C-4758-9FF6-2C215B851EC3}"/>
              </a:ext>
            </a:extLst>
          </p:cNvPr>
          <p:cNvSpPr txBox="1">
            <a:spLocks/>
          </p:cNvSpPr>
          <p:nvPr/>
        </p:nvSpPr>
        <p:spPr>
          <a:xfrm>
            <a:off x="838200" y="2246376"/>
            <a:ext cx="38862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Job title: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Dept: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Years in position: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Workplace issue: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7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"/>
          <p:cNvSpPr txBox="1">
            <a:spLocks noGrp="1"/>
          </p:cNvSpPr>
          <p:nvPr>
            <p:ph idx="1"/>
          </p:nvPr>
        </p:nvSpPr>
        <p:spPr>
          <a:xfrm>
            <a:off x="1571625" y="2486025"/>
            <a:ext cx="7923212" cy="349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500"/>
              <a:buNone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Americans with Disabilities Act (ADA)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4A0D66"/>
              </a:buClr>
              <a:buSzPts val="2500"/>
              <a:buNone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Family and Medical Leave Act (FMLA)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rgbClr val="4A0D66"/>
              </a:buClr>
              <a:buSzPts val="2500"/>
              <a:buNone/>
            </a:pPr>
            <a:r>
              <a:rPr lang="en-US" sz="25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Worker’s Compensation (WC)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2" name="Google Shape;282;p2"/>
          <p:cNvSpPr/>
          <p:nvPr/>
        </p:nvSpPr>
        <p:spPr>
          <a:xfrm>
            <a:off x="762000" y="815975"/>
            <a:ext cx="7788275" cy="7889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Disability, </a:t>
            </a:r>
            <a:r>
              <a:rPr lang="en-US" sz="3200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Leave and Injuries</a:t>
            </a:r>
            <a:endParaRPr sz="3200"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79F2E8-9433-4EFF-85B1-84995FAF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533" y="6042025"/>
            <a:ext cx="5313003" cy="788987"/>
          </a:xfrm>
        </p:spPr>
        <p:txBody>
          <a:bodyPr/>
          <a:lstStyle/>
          <a:p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October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4598">
              <a:srgbClr val="B46D99"/>
            </a:gs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55000">
              <a:srgbClr val="7030A0"/>
            </a:gs>
            <a:gs pos="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>
            <a:spLocks noGrp="1"/>
          </p:cNvSpPr>
          <p:nvPr>
            <p:ph idx="1"/>
          </p:nvPr>
        </p:nvSpPr>
        <p:spPr>
          <a:xfrm>
            <a:off x="762000" y="1687512"/>
            <a:ext cx="7923212" cy="349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b="0" i="0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ADA</a:t>
            </a:r>
            <a:r>
              <a:rPr lang="en-US" sz="21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protects applicants and employees who are “qualified individuals with a disability.”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100"/>
              <a:buNone/>
            </a:pPr>
            <a:endParaRPr sz="2100" b="1" i="0" u="none" dirty="0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b="0" i="0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FMLA</a:t>
            </a:r>
            <a:r>
              <a:rPr lang="en-US" sz="21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sets minimum leave standards for employees for the birth and newborn care of a child, placement of a child for adoption or foster care, to care for an immediate family member with a serious health condition, and for the employee’s serious health condition.  New Military component.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100"/>
              <a:buNone/>
            </a:pP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b="0" i="0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Workers’ Compensation</a:t>
            </a:r>
            <a:r>
              <a:rPr lang="en-US" sz="2100" b="0" i="0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1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</a:t>
            </a:r>
            <a:r>
              <a:rPr lang="en-US" sz="2100" b="0" i="0" u="none" dirty="0">
                <a:solidFill>
                  <a:srgbClr val="4A0D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100" b="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provides for payment of compensation and rehabilitation for workplace injuries and minimizes employer liability.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762001" y="526775"/>
            <a:ext cx="3690730" cy="11289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200"/>
              <a:buFont typeface="Libre Franklin"/>
              <a:buNone/>
            </a:pPr>
            <a:r>
              <a:rPr lang="en-US" sz="3200" b="0" i="0" u="none" dirty="0">
                <a:solidFill>
                  <a:srgbClr val="7030A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Brief Overview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D794DF-2D28-404A-8D3A-A9FF5A02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162261"/>
            <a:ext cx="3538329" cy="616226"/>
          </a:xfrm>
        </p:spPr>
        <p:txBody>
          <a:bodyPr/>
          <a:lstStyle/>
          <a:p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Leaves, Absences and Accommodations   </a:t>
            </a:r>
          </a:p>
          <a:p>
            <a:r>
              <a:rPr lang="en-US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38000">
              <a:srgbClr val="7030A0"/>
            </a:gs>
            <a:gs pos="0">
              <a:srgbClr val="7030A0"/>
            </a:gs>
          </a:gsLst>
          <a:lin ang="5400000" scaled="1"/>
          <a:tileRect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"/>
          <p:cNvSpPr txBox="1">
            <a:spLocks noGrp="1"/>
          </p:cNvSpPr>
          <p:nvPr>
            <p:ph type="body" idx="1"/>
          </p:nvPr>
        </p:nvSpPr>
        <p:spPr>
          <a:xfrm>
            <a:off x="758825" y="182880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A0D66"/>
              </a:buClr>
              <a:buSzPts val="1900"/>
              <a:buFont typeface="Wingdings" panose="05000000000000000000" pitchFamily="2" charset="2"/>
              <a:buChar char="v"/>
            </a:pPr>
            <a:r>
              <a:rPr lang="en-US" sz="19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ADA </a:t>
            </a:r>
            <a:r>
              <a:rPr lang="en-US" sz="19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Employee (or applicant) who is disabled as defined by the ADA; qualified for the position; can perform the essential functions of the position, with or without a reasonable accommodation.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A0D66"/>
              </a:buClr>
              <a:buSzPts val="1900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A0D66"/>
              </a:buClr>
              <a:buSzPts val="1900"/>
              <a:buFont typeface="Wingdings" panose="05000000000000000000" pitchFamily="2" charset="2"/>
              <a:buChar char="v"/>
            </a:pPr>
            <a:r>
              <a:rPr lang="en-US" sz="19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FMLA </a:t>
            </a:r>
            <a:r>
              <a:rPr lang="en-US" sz="19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Employee who has worked at least 12 months and 1250 hours prior to the start of the leave; works at a worksite where there are 50 or more employees within a 75-mile radius.</a:t>
            </a: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A0D66"/>
              </a:buClr>
              <a:buSzPts val="1900"/>
            </a:pP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A0D66"/>
              </a:buClr>
              <a:buSzPts val="1900"/>
              <a:buFont typeface="Wingdings" panose="05000000000000000000" pitchFamily="2" charset="2"/>
              <a:buChar char="v"/>
            </a:pPr>
            <a:r>
              <a:rPr lang="en-US" sz="19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Workers Compensation </a:t>
            </a:r>
            <a:r>
              <a:rPr lang="en-US" sz="19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Employee who has an injury arising out of or in the course of employment - state law exceptions possible for willful misconduct or intentional self-inflected injuries, willful disregard of safety rules, or intoxication from alcohol or illegal drugs. </a:t>
            </a:r>
            <a:endParaRPr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i="0" u="none" dirty="0">
              <a:solidFill>
                <a:srgbClr val="4A0D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0" name="Google Shape;300;p5"/>
          <p:cNvSpPr/>
          <p:nvPr/>
        </p:nvSpPr>
        <p:spPr>
          <a:xfrm>
            <a:off x="675861" y="563801"/>
            <a:ext cx="7588664" cy="86177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Employee Eligibility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DEF859-D73B-4B2B-AFD0-311DF8D999C0}"/>
              </a:ext>
            </a:extLst>
          </p:cNvPr>
          <p:cNvSpPr txBox="1"/>
          <p:nvPr/>
        </p:nvSpPr>
        <p:spPr>
          <a:xfrm flipH="1">
            <a:off x="69573" y="6267391"/>
            <a:ext cx="4780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 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1000">
              <a:schemeClr val="accent2">
                <a:lumMod val="40000"/>
                <a:lumOff val="60000"/>
              </a:schemeClr>
            </a:gs>
            <a:gs pos="37000">
              <a:srgbClr val="7030A0"/>
            </a:gs>
            <a:gs pos="0">
              <a:srgbClr val="7030A0"/>
            </a:gs>
          </a:gsLst>
          <a:lin ang="5400000" scaled="1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"/>
          <p:cNvSpPr txBox="1">
            <a:spLocks noGrp="1"/>
          </p:cNvSpPr>
          <p:nvPr>
            <p:ph type="body" idx="1"/>
          </p:nvPr>
        </p:nvSpPr>
        <p:spPr>
          <a:xfrm>
            <a:off x="827087" y="1905000"/>
            <a:ext cx="83058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ADA</a:t>
            </a:r>
            <a:r>
              <a:rPr lang="en-US" sz="24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 No specific limit for the amount of leave that would be provided as a reasonable accommodation that does not create an undue hardship on the employer.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Wingdings" panose="05000000000000000000" pitchFamily="2" charset="2"/>
              <a:buChar char="v"/>
            </a:pPr>
            <a:endParaRPr sz="2400"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FMLA</a:t>
            </a:r>
            <a:r>
              <a:rPr lang="en-US" sz="24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 – 12 weeks in the 12 month period as defined by the employer.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Wingdings" panose="05000000000000000000" pitchFamily="2" charset="2"/>
              <a:buChar char="v"/>
            </a:pPr>
            <a:endParaRPr sz="2400"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4A0D66"/>
              </a:buClr>
              <a:buSzPts val="2400"/>
              <a:buFont typeface="Wingdings" panose="05000000000000000000" pitchFamily="2" charset="2"/>
              <a:buChar char="v"/>
            </a:pPr>
            <a:r>
              <a:rPr lang="en-US" sz="2400" i="0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Workers’ Compensation </a:t>
            </a:r>
            <a:r>
              <a:rPr lang="en-US" sz="2400" i="0" u="none" dirty="0">
                <a:solidFill>
                  <a:schemeClr val="bg1"/>
                </a:solidFill>
                <a:latin typeface="Libre Franklin" panose="00000500000000000000" charset="0"/>
                <a:ea typeface="Libre Franklin"/>
                <a:cs typeface="Libre Franklin"/>
                <a:sym typeface="Libre Franklin"/>
              </a:rPr>
              <a:t>– No specific limit for the amount of leave an injured worker may have.</a:t>
            </a:r>
            <a:endParaRPr sz="2400" dirty="0">
              <a:solidFill>
                <a:schemeClr val="bg1"/>
              </a:solidFill>
              <a:latin typeface="Libre Franklin" panose="00000500000000000000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4A0D66"/>
              </a:solidFill>
              <a:latin typeface="Libre Franklin" panose="00000500000000000000" charset="0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06" name="Google Shape;306;p6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Length of Leave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63E6A-043F-4980-AC4C-5D8816F7B92D}"/>
              </a:ext>
            </a:extLst>
          </p:cNvPr>
          <p:cNvSpPr txBox="1"/>
          <p:nvPr/>
        </p:nvSpPr>
        <p:spPr>
          <a:xfrm flipH="1">
            <a:off x="0" y="6119336"/>
            <a:ext cx="4311596" cy="73866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           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7"/>
          <p:cNvSpPr txBox="1">
            <a:spLocks noGrp="1"/>
          </p:cNvSpPr>
          <p:nvPr>
            <p:ph type="body" idx="1"/>
          </p:nvPr>
        </p:nvSpPr>
        <p:spPr>
          <a:xfrm>
            <a:off x="758825" y="1752600"/>
            <a:ext cx="8305800" cy="34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0061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i="0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ADA</a:t>
            </a:r>
            <a:r>
              <a:rPr lang="en-US" sz="21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Only medical examinations or inquiries regarding an employee’s disability that are job-related and limited to determining ability to perform the job and whether an accommodation is needed and would be effective.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0061"/>
              </a:buClr>
              <a:buSzPts val="21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0061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i="0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FMLA</a:t>
            </a:r>
            <a:r>
              <a:rPr lang="en-US" sz="21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– Medical certification of the need for the leave not to exceed what is requested in the Department of Labor (DOL) Medical Certification Form.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0061"/>
              </a:buClr>
              <a:buSzPts val="2100"/>
              <a:buFont typeface="Wingdings" panose="05000000000000000000" pitchFamily="2" charset="2"/>
              <a:buChar char="v"/>
            </a:pP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00061"/>
              </a:buClr>
              <a:buSzPts val="2100"/>
              <a:buFont typeface="Wingdings" panose="05000000000000000000" pitchFamily="2" charset="2"/>
              <a:buChar char="v"/>
            </a:pPr>
            <a:r>
              <a:rPr lang="en-US" sz="2100" i="0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Workers’ Compensation </a:t>
            </a:r>
            <a:r>
              <a:rPr lang="en-US" sz="2100" i="0" u="none" dirty="0">
                <a:solidFill>
                  <a:schemeClr val="bg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Medical information that pertains to the employee’s on-the-job injury.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758825" y="904875"/>
            <a:ext cx="7505700" cy="5207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0D66"/>
              </a:buClr>
              <a:buSzPts val="3400"/>
              <a:buFont typeface="Arial"/>
              <a:buNone/>
            </a:pPr>
            <a:r>
              <a:rPr lang="en-US" sz="3400" b="0" i="0" u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Medical Documentation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B07FB9-C23B-4246-86D5-E5D40F4FDB31}"/>
              </a:ext>
            </a:extLst>
          </p:cNvPr>
          <p:cNvSpPr txBox="1"/>
          <p:nvPr/>
        </p:nvSpPr>
        <p:spPr>
          <a:xfrm flipH="1">
            <a:off x="0" y="6128579"/>
            <a:ext cx="49695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Leaves, Absences and Accommodations</a:t>
            </a:r>
          </a:p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October 2020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0D66"/>
      </a:accent1>
      <a:accent2>
        <a:srgbClr val="FFB700"/>
      </a:accent2>
      <a:accent3>
        <a:srgbClr val="FFFFFF"/>
      </a:accent3>
      <a:accent4>
        <a:srgbClr val="000000"/>
      </a:accent4>
      <a:accent5>
        <a:srgbClr val="B1AAB8"/>
      </a:accent5>
      <a:accent6>
        <a:srgbClr val="E7A6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0D66"/>
      </a:accent1>
      <a:accent2>
        <a:srgbClr val="FFB700"/>
      </a:accent2>
      <a:accent3>
        <a:srgbClr val="FFFFFF"/>
      </a:accent3>
      <a:accent4>
        <a:srgbClr val="000000"/>
      </a:accent4>
      <a:accent5>
        <a:srgbClr val="B1AAB8"/>
      </a:accent5>
      <a:accent6>
        <a:srgbClr val="E7A6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0D66"/>
      </a:accent1>
      <a:accent2>
        <a:srgbClr val="FFB700"/>
      </a:accent2>
      <a:accent3>
        <a:srgbClr val="FFFFFF"/>
      </a:accent3>
      <a:accent4>
        <a:srgbClr val="000000"/>
      </a:accent4>
      <a:accent5>
        <a:srgbClr val="B1AAB8"/>
      </a:accent5>
      <a:accent6>
        <a:srgbClr val="E7A60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2074</Words>
  <Application>Microsoft Office PowerPoint</Application>
  <PresentationFormat>On-screen Show (4:3)</PresentationFormat>
  <Paragraphs>269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Helvetica Neue</vt:lpstr>
      <vt:lpstr>Calibri</vt:lpstr>
      <vt:lpstr>Franklin Gothic</vt:lpstr>
      <vt:lpstr>Libre Franklin</vt:lpstr>
      <vt:lpstr>Rockwell</vt:lpstr>
      <vt:lpstr>Wingdings</vt:lpstr>
      <vt:lpstr>Rockwell Condensed</vt:lpstr>
      <vt:lpstr>Arial</vt:lpstr>
      <vt:lpstr>Office Theme</vt:lpstr>
      <vt:lpstr>1_Office Theme</vt:lpstr>
      <vt:lpstr>Office Theme</vt:lpstr>
      <vt:lpstr>Wood Type</vt:lpstr>
      <vt:lpstr>PowerPoint Presentation</vt:lpstr>
      <vt:lpstr>Objectives</vt:lpstr>
      <vt:lpstr>What are you hoping to learn more about?</vt:lpstr>
      <vt:lpstr>Build a case study - Violet Bovine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Maloney</dc:creator>
  <cp:lastModifiedBy>Danielle Gonzalez</cp:lastModifiedBy>
  <cp:revision>56</cp:revision>
  <dcterms:modified xsi:type="dcterms:W3CDTF">2020-10-07T14:56:13Z</dcterms:modified>
</cp:coreProperties>
</file>