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handoutMasterIdLst>
    <p:handoutMasterId r:id="rId26"/>
  </p:handoutMasterIdLst>
  <p:sldIdLst>
    <p:sldId id="256" r:id="rId2"/>
    <p:sldId id="258" r:id="rId3"/>
    <p:sldId id="284" r:id="rId4"/>
    <p:sldId id="300" r:id="rId5"/>
    <p:sldId id="311" r:id="rId6"/>
    <p:sldId id="263" r:id="rId7"/>
    <p:sldId id="296" r:id="rId8"/>
    <p:sldId id="302" r:id="rId9"/>
    <p:sldId id="271" r:id="rId10"/>
    <p:sldId id="264" r:id="rId11"/>
    <p:sldId id="267" r:id="rId12"/>
    <p:sldId id="269" r:id="rId13"/>
    <p:sldId id="303" r:id="rId14"/>
    <p:sldId id="268" r:id="rId15"/>
    <p:sldId id="310" r:id="rId16"/>
    <p:sldId id="304" r:id="rId17"/>
    <p:sldId id="306" r:id="rId18"/>
    <p:sldId id="277" r:id="rId19"/>
    <p:sldId id="278" r:id="rId20"/>
    <p:sldId id="293" r:id="rId21"/>
    <p:sldId id="294" r:id="rId22"/>
    <p:sldId id="298" r:id="rId23"/>
    <p:sldId id="283" r:id="rId24"/>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snapToGrid="0">
      <p:cViewPr varScale="1">
        <p:scale>
          <a:sx n="68" d="100"/>
          <a:sy n="68" d="100"/>
        </p:scale>
        <p:origin x="73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863F6F57-CD4C-4ECF-92EB-6FCB83267EFC}" type="datetimeFigureOut">
              <a:rPr lang="en-US" smtClean="0"/>
              <a:t>10/5/2020</a:t>
            </a:fld>
            <a:endParaRPr lang="en-US" dirty="0"/>
          </a:p>
        </p:txBody>
      </p:sp>
      <p:sp>
        <p:nvSpPr>
          <p:cNvPr id="4" name="Footer Placeholder 3"/>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3757E2F5-C139-4BE9-9B25-489E402916FF}" type="slidenum">
              <a:rPr lang="en-US" smtClean="0"/>
              <a:t>‹#›</a:t>
            </a:fld>
            <a:endParaRPr lang="en-US" dirty="0"/>
          </a:p>
        </p:txBody>
      </p:sp>
    </p:spTree>
    <p:extLst>
      <p:ext uri="{BB962C8B-B14F-4D97-AF65-F5344CB8AC3E}">
        <p14:creationId xmlns:p14="http://schemas.microsoft.com/office/powerpoint/2010/main" val="1375799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4FD9F2C5-BCAE-4CFA-AB14-27831E2A9E67}" type="datetimeFigureOut">
              <a:rPr lang="en-US" smtClean="0"/>
              <a:t>10/5/2020</a:t>
            </a:fld>
            <a:endParaRPr lang="en-US" dirty="0"/>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C7385466-A29B-446F-A9A1-FBEED394BDD0}" type="slidenum">
              <a:rPr lang="en-US" smtClean="0"/>
              <a:t>‹#›</a:t>
            </a:fld>
            <a:endParaRPr lang="en-US" dirty="0"/>
          </a:p>
        </p:txBody>
      </p:sp>
    </p:spTree>
    <p:extLst>
      <p:ext uri="{BB962C8B-B14F-4D97-AF65-F5344CB8AC3E}">
        <p14:creationId xmlns:p14="http://schemas.microsoft.com/office/powerpoint/2010/main" val="70267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385466-A29B-446F-A9A1-FBEED394BDD0}" type="slidenum">
              <a:rPr lang="en-US" smtClean="0"/>
              <a:t>4</a:t>
            </a:fld>
            <a:endParaRPr lang="en-US" dirty="0"/>
          </a:p>
        </p:txBody>
      </p:sp>
    </p:spTree>
    <p:extLst>
      <p:ext uri="{BB962C8B-B14F-4D97-AF65-F5344CB8AC3E}">
        <p14:creationId xmlns:p14="http://schemas.microsoft.com/office/powerpoint/2010/main" val="3325099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385466-A29B-446F-A9A1-FBEED394BDD0}" type="slidenum">
              <a:rPr lang="en-US" smtClean="0"/>
              <a:t>23</a:t>
            </a:fld>
            <a:endParaRPr lang="en-US" dirty="0"/>
          </a:p>
        </p:txBody>
      </p:sp>
    </p:spTree>
    <p:extLst>
      <p:ext uri="{BB962C8B-B14F-4D97-AF65-F5344CB8AC3E}">
        <p14:creationId xmlns:p14="http://schemas.microsoft.com/office/powerpoint/2010/main" val="4047377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63B641A-E507-469E-8029-BFB0C6F857D5}" type="datetime1">
              <a:rPr lang="en-US" smtClean="0"/>
              <a:t>10/5/2020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996423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2AEE5B-20EE-48D4-ACC2-5C2961A4D716}" type="datetime1">
              <a:rPr lang="en-US" smtClean="0"/>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246086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712BBA7-0EAE-4D6B-AA2B-C99E18CED5BD}"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122275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48E05F4-1AC5-4254-B290-B6D513045B45}"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3180272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002745-E521-4575-9F2C-A6044DD624DD}"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121511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8321A6D-EED5-49C6-BFD5-097E26D55EA8}" type="datetime1">
              <a:rPr lang="en-US" smtClean="0"/>
              <a:t>10/5/2020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2815189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7C7933B-68DC-4C9B-83F7-8EF3DEF1975B}" type="datetime1">
              <a:rPr lang="en-US" smtClean="0"/>
              <a:t>10/5/2020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2778010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4AE0E2B-B6D7-4433-BD72-41AE3AC64F8E}"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28184330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349876E-0050-438C-B319-39F5A2E5E1D7}"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282475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7C2C8-B2DE-490F-B505-D677990531B0}"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711938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82A67-DF91-49A3-85BC-2E424AE323A8}"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226059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83D9E9-7CC5-47E1-9DC2-886DE4F912EA}" type="datetime1">
              <a:rPr lang="en-US" smtClean="0"/>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1714693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A12C7C-BF40-4579-8634-A8657699E565}" type="datetime1">
              <a:rPr lang="en-US" smtClean="0"/>
              <a:t>10/5/2020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189725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1963A-45C3-426B-BFCD-9C1F82C209F7}" type="datetime1">
              <a:rPr lang="en-US" smtClean="0"/>
              <a:t>10/5/2020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379652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EBE97-D630-4B6B-9CAE-A3B040D8EB96}" type="datetime1">
              <a:rPr lang="en-US" smtClean="0"/>
              <a:t>10/5/2020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3723075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5D21B0-E3D4-4AAB-B249-AC5D8083D915}" type="datetime1">
              <a:rPr lang="en-US" smtClean="0"/>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339097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D883E2-9C57-45F1-985E-9DDE1593507A}" type="datetime1">
              <a:rPr lang="en-US" smtClean="0"/>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B8775B4-CCD4-48A0-8317-1FE636CF196E}" type="slidenum">
              <a:rPr lang="en-US" smtClean="0"/>
              <a:t>‹#›</a:t>
            </a:fld>
            <a:endParaRPr lang="en-US" dirty="0"/>
          </a:p>
        </p:txBody>
      </p:sp>
    </p:spTree>
    <p:extLst>
      <p:ext uri="{BB962C8B-B14F-4D97-AF65-F5344CB8AC3E}">
        <p14:creationId xmlns:p14="http://schemas.microsoft.com/office/powerpoint/2010/main" val="478699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8C0611F-3D04-4C51-A9EF-FA06D7D43314}" type="datetime1">
              <a:rPr lang="en-US" smtClean="0"/>
              <a:t>10/5/2020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B8775B4-CCD4-48A0-8317-1FE636CF196E}" type="slidenum">
              <a:rPr lang="en-US" smtClean="0"/>
              <a:t>‹#›</a:t>
            </a:fld>
            <a:endParaRPr lang="en-US" dirty="0"/>
          </a:p>
        </p:txBody>
      </p:sp>
    </p:spTree>
    <p:extLst>
      <p:ext uri="{BB962C8B-B14F-4D97-AF65-F5344CB8AC3E}">
        <p14:creationId xmlns:p14="http://schemas.microsoft.com/office/powerpoint/2010/main" val="8865336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sldNum="0" hdr="0" ftr="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059" y="1063417"/>
            <a:ext cx="9560859" cy="1249477"/>
          </a:xfrm>
        </p:spPr>
        <p:txBody>
          <a:bodyPr>
            <a:normAutofit/>
          </a:bodyPr>
          <a:lstStyle/>
          <a:p>
            <a:r>
              <a:rPr lang="en-US" sz="3600" dirty="0"/>
              <a:t>Office of Institutional Diversity and Equity </a:t>
            </a:r>
          </a:p>
        </p:txBody>
      </p:sp>
      <p:sp>
        <p:nvSpPr>
          <p:cNvPr id="3" name="Subtitle 2"/>
          <p:cNvSpPr>
            <a:spLocks noGrp="1"/>
          </p:cNvSpPr>
          <p:nvPr>
            <p:ph type="body" sz="half" idx="2"/>
          </p:nvPr>
        </p:nvSpPr>
        <p:spPr/>
        <p:txBody>
          <a:bodyPr>
            <a:normAutofit/>
          </a:bodyPr>
          <a:lstStyle/>
          <a:p>
            <a:r>
              <a:rPr lang="en-US" dirty="0">
                <a:solidFill>
                  <a:schemeClr val="tx1"/>
                </a:solidFill>
              </a:rPr>
              <a:t>				Toya Camacho</a:t>
            </a:r>
          </a:p>
          <a:p>
            <a:r>
              <a:rPr lang="en-US" dirty="0">
                <a:solidFill>
                  <a:schemeClr val="tx1"/>
                </a:solidFill>
              </a:rPr>
              <a:t>			       AVP for Institutional Diversity and Equity</a:t>
            </a:r>
          </a:p>
          <a:p>
            <a:r>
              <a:rPr lang="en-US" dirty="0">
                <a:solidFill>
                  <a:schemeClr val="tx1"/>
                </a:solidFill>
              </a:rPr>
              <a:t>            		       Title IX &amp; ADA Coordinator </a:t>
            </a:r>
          </a:p>
          <a:p>
            <a:r>
              <a:rPr lang="en-US" dirty="0">
                <a:solidFill>
                  <a:schemeClr val="tx1"/>
                </a:solidFill>
              </a:rPr>
              <a:t>				</a:t>
            </a:r>
          </a:p>
          <a:p>
            <a:pPr algn="l"/>
            <a:r>
              <a:rPr lang="en-US" dirty="0">
                <a:solidFill>
                  <a:schemeClr val="tx1"/>
                </a:solidFill>
              </a:rPr>
              <a:t> </a:t>
            </a:r>
          </a:p>
          <a:p>
            <a:endParaRPr lang="en-US" dirty="0"/>
          </a:p>
        </p:txBody>
      </p:sp>
      <p:sp>
        <p:nvSpPr>
          <p:cNvPr id="4" name="Date Placeholder 3"/>
          <p:cNvSpPr>
            <a:spLocks noGrp="1"/>
          </p:cNvSpPr>
          <p:nvPr>
            <p:ph type="dt" sz="half" idx="10"/>
          </p:nvPr>
        </p:nvSpPr>
        <p:spPr/>
        <p:txBody>
          <a:bodyPr/>
          <a:lstStyle/>
          <a:p>
            <a:fld id="{FE3489AF-C724-4B05-A56B-9B7925A69C7B}" type="datetime1">
              <a:rPr lang="en-US" smtClean="0"/>
              <a:t>10/5/2020</a:t>
            </a:fld>
            <a:endParaRPr lang="en-US" dirty="0"/>
          </a:p>
        </p:txBody>
      </p:sp>
    </p:spTree>
    <p:extLst>
      <p:ext uri="{BB962C8B-B14F-4D97-AF65-F5344CB8AC3E}">
        <p14:creationId xmlns:p14="http://schemas.microsoft.com/office/powerpoint/2010/main" val="3319358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Essential Functions</a:t>
            </a:r>
          </a:p>
        </p:txBody>
      </p:sp>
      <p:sp>
        <p:nvSpPr>
          <p:cNvPr id="3" name="Content Placeholder 2"/>
          <p:cNvSpPr>
            <a:spLocks noGrp="1"/>
          </p:cNvSpPr>
          <p:nvPr>
            <p:ph idx="1"/>
          </p:nvPr>
        </p:nvSpPr>
        <p:spPr>
          <a:xfrm>
            <a:off x="1293016" y="2603500"/>
            <a:ext cx="9432316" cy="3788338"/>
          </a:xfrm>
        </p:spPr>
        <p:txBody>
          <a:bodyPr>
            <a:normAutofit/>
          </a:bodyPr>
          <a:lstStyle/>
          <a:p>
            <a:pPr marL="0" indent="0">
              <a:buNone/>
            </a:pPr>
            <a:r>
              <a:rPr lang="en-US" sz="2000" dirty="0"/>
              <a:t>When evaluating whether a task is essential, it is important to consider the following:</a:t>
            </a:r>
          </a:p>
          <a:p>
            <a:pPr marL="0" indent="0">
              <a:buNone/>
            </a:pPr>
            <a:endParaRPr lang="en-US" sz="2000" dirty="0"/>
          </a:p>
          <a:p>
            <a:r>
              <a:rPr lang="en-US" sz="2000" dirty="0"/>
              <a:t>Content of the written job description, including any physical skills</a:t>
            </a:r>
          </a:p>
          <a:p>
            <a:pPr marL="0" indent="0">
              <a:buNone/>
            </a:pPr>
            <a:r>
              <a:rPr lang="en-US" sz="2000" dirty="0"/>
              <a:t>required to perform the job (i.e. must be able to move and transport</a:t>
            </a:r>
          </a:p>
          <a:p>
            <a:pPr marL="0" indent="0">
              <a:buNone/>
            </a:pPr>
            <a:r>
              <a:rPr lang="en-US" sz="2000" dirty="0"/>
              <a:t>objects weighing up to 40 frequently; must climb ladders to inspect</a:t>
            </a:r>
          </a:p>
          <a:p>
            <a:pPr marL="0" indent="0">
              <a:buNone/>
            </a:pPr>
            <a:r>
              <a:rPr lang="en-US" sz="2000" dirty="0"/>
              <a:t>work; etc.)</a:t>
            </a:r>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5DC8EBFC-D64F-4CBA-9E24-08D2C2DC885F}" type="datetime1">
              <a:rPr lang="en-US" smtClean="0"/>
              <a:t>10/5/2020</a:t>
            </a:fld>
            <a:endParaRPr lang="en-US" dirty="0"/>
          </a:p>
        </p:txBody>
      </p:sp>
    </p:spTree>
    <p:extLst>
      <p:ext uri="{BB962C8B-B14F-4D97-AF65-F5344CB8AC3E}">
        <p14:creationId xmlns:p14="http://schemas.microsoft.com/office/powerpoint/2010/main" val="2419341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Reasonable Accommodation</a:t>
            </a:r>
          </a:p>
        </p:txBody>
      </p:sp>
      <p:sp>
        <p:nvSpPr>
          <p:cNvPr id="3" name="Content Placeholder 2"/>
          <p:cNvSpPr>
            <a:spLocks noGrp="1"/>
          </p:cNvSpPr>
          <p:nvPr>
            <p:ph idx="1"/>
          </p:nvPr>
        </p:nvSpPr>
        <p:spPr/>
        <p:txBody>
          <a:bodyPr>
            <a:normAutofit/>
          </a:bodyPr>
          <a:lstStyle/>
          <a:p>
            <a:r>
              <a:rPr lang="en-US" dirty="0"/>
              <a:t>The College will provide a reasonable accommodation to a qualified employee with a known disability unless the accommodation would impose an undue hardship.</a:t>
            </a:r>
          </a:p>
          <a:p>
            <a:r>
              <a:rPr lang="en-US" dirty="0"/>
              <a:t>The employee must be qualified. That is, they must have the skills,</a:t>
            </a:r>
          </a:p>
          <a:p>
            <a:pPr marL="0" indent="0">
              <a:buNone/>
            </a:pPr>
            <a:r>
              <a:rPr lang="en-US" dirty="0"/>
              <a:t>   education, and experience for the job.</a:t>
            </a:r>
          </a:p>
          <a:p>
            <a:r>
              <a:rPr lang="en-US" dirty="0"/>
              <a:t>The employee must disclose they have a disability to the ADA Coordinator.</a:t>
            </a:r>
          </a:p>
          <a:p>
            <a:pPr marL="0" indent="0">
              <a:buNone/>
            </a:pPr>
            <a:endParaRPr lang="en-US" dirty="0"/>
          </a:p>
        </p:txBody>
      </p:sp>
      <p:sp>
        <p:nvSpPr>
          <p:cNvPr id="4" name="Date Placeholder 3"/>
          <p:cNvSpPr>
            <a:spLocks noGrp="1"/>
          </p:cNvSpPr>
          <p:nvPr>
            <p:ph type="dt" sz="half" idx="10"/>
          </p:nvPr>
        </p:nvSpPr>
        <p:spPr/>
        <p:txBody>
          <a:bodyPr/>
          <a:lstStyle/>
          <a:p>
            <a:fld id="{74BF5510-DE1F-4DBF-AA6D-191F73C2CF5E}" type="datetime1">
              <a:rPr lang="en-US" smtClean="0"/>
              <a:t>10/5/2020</a:t>
            </a:fld>
            <a:endParaRPr lang="en-US" dirty="0"/>
          </a:p>
        </p:txBody>
      </p:sp>
    </p:spTree>
    <p:extLst>
      <p:ext uri="{BB962C8B-B14F-4D97-AF65-F5344CB8AC3E}">
        <p14:creationId xmlns:p14="http://schemas.microsoft.com/office/powerpoint/2010/main" val="2100276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The Request for an Accommodation</a:t>
            </a:r>
          </a:p>
        </p:txBody>
      </p:sp>
      <p:sp>
        <p:nvSpPr>
          <p:cNvPr id="3" name="Content Placeholder 2"/>
          <p:cNvSpPr>
            <a:spLocks noGrp="1"/>
          </p:cNvSpPr>
          <p:nvPr>
            <p:ph idx="1"/>
          </p:nvPr>
        </p:nvSpPr>
        <p:spPr/>
        <p:txBody>
          <a:bodyPr/>
          <a:lstStyle/>
          <a:p>
            <a:r>
              <a:rPr lang="en-US" dirty="0"/>
              <a:t>Here are some examples of statements that can be a request for an</a:t>
            </a:r>
          </a:p>
          <a:p>
            <a:pPr marL="0" indent="0">
              <a:buNone/>
            </a:pPr>
            <a:r>
              <a:rPr lang="en-US" dirty="0"/>
              <a:t>   accommodation:</a:t>
            </a:r>
          </a:p>
          <a:p>
            <a:r>
              <a:rPr lang="en-US" dirty="0"/>
              <a:t>“I’m on a new medication and having trouble getting to work on</a:t>
            </a:r>
          </a:p>
          <a:p>
            <a:pPr marL="0" indent="0">
              <a:buNone/>
            </a:pPr>
            <a:r>
              <a:rPr lang="en-US" dirty="0"/>
              <a:t>    time”.</a:t>
            </a:r>
          </a:p>
          <a:p>
            <a:r>
              <a:rPr lang="en-US" dirty="0"/>
              <a:t>“I need time off for some treatment that my doctor is</a:t>
            </a:r>
          </a:p>
          <a:p>
            <a:pPr marL="0" indent="0">
              <a:buNone/>
            </a:pPr>
            <a:r>
              <a:rPr lang="en-US" dirty="0"/>
              <a:t>    recommending”.</a:t>
            </a:r>
          </a:p>
          <a:p>
            <a:r>
              <a:rPr lang="en-US" dirty="0"/>
              <a:t> “I’m making more errors because I am having trouble seeing the</a:t>
            </a:r>
          </a:p>
          <a:p>
            <a:pPr marL="0" indent="0">
              <a:buNone/>
            </a:pPr>
            <a:r>
              <a:rPr lang="en-US" dirty="0"/>
              <a:t>    data on the monitor”.</a:t>
            </a:r>
          </a:p>
        </p:txBody>
      </p:sp>
      <p:sp>
        <p:nvSpPr>
          <p:cNvPr id="4" name="Date Placeholder 3"/>
          <p:cNvSpPr>
            <a:spLocks noGrp="1"/>
          </p:cNvSpPr>
          <p:nvPr>
            <p:ph type="dt" sz="half" idx="10"/>
          </p:nvPr>
        </p:nvSpPr>
        <p:spPr/>
        <p:txBody>
          <a:bodyPr/>
          <a:lstStyle/>
          <a:p>
            <a:fld id="{448A78B8-D577-40B4-B43D-1719973140BB}" type="datetime1">
              <a:rPr lang="en-US" smtClean="0"/>
              <a:t>10/5/2020</a:t>
            </a:fld>
            <a:endParaRPr lang="en-US" dirty="0"/>
          </a:p>
        </p:txBody>
      </p:sp>
    </p:spTree>
    <p:extLst>
      <p:ext uri="{BB962C8B-B14F-4D97-AF65-F5344CB8AC3E}">
        <p14:creationId xmlns:p14="http://schemas.microsoft.com/office/powerpoint/2010/main" val="2186109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Requests for Accommodations?</a:t>
            </a:r>
          </a:p>
        </p:txBody>
      </p:sp>
      <p:pic>
        <p:nvPicPr>
          <p:cNvPr id="6" name="Picture 2" descr="Image result for FMLA check-u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4852" y="3293163"/>
            <a:ext cx="6190938" cy="2866721"/>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8330DBDC-4F35-4644-B023-BF0AC4BCA6CC}" type="datetime1">
              <a:rPr lang="en-US" smtClean="0"/>
              <a:t>10/5/2020</a:t>
            </a:fld>
            <a:endParaRPr lang="en-US" dirty="0"/>
          </a:p>
        </p:txBody>
      </p:sp>
      <p:sp>
        <p:nvSpPr>
          <p:cNvPr id="7" name="Rectangle 6"/>
          <p:cNvSpPr/>
          <p:nvPr/>
        </p:nvSpPr>
        <p:spPr>
          <a:xfrm>
            <a:off x="5938888" y="2338465"/>
            <a:ext cx="5882324" cy="2985433"/>
          </a:xfrm>
          <a:prstGeom prst="rect">
            <a:avLst/>
          </a:prstGeom>
        </p:spPr>
        <p:txBody>
          <a:bodyPr wrap="square">
            <a:spAutoFit/>
          </a:bodyPr>
          <a:lstStyle/>
          <a:p>
            <a:pPr>
              <a:spcAft>
                <a:spcPts val="1200"/>
              </a:spcAft>
            </a:pPr>
            <a:r>
              <a:rPr lang="en-US" sz="2400" dirty="0"/>
              <a:t>“My feet hurt.” </a:t>
            </a:r>
          </a:p>
          <a:p>
            <a:pPr>
              <a:spcAft>
                <a:spcPts val="1200"/>
              </a:spcAft>
            </a:pPr>
            <a:r>
              <a:rPr lang="en-US" sz="2400" dirty="0"/>
              <a:t>“I need a shorter route through the stockroom because the other way is too long and difficult with my leg problems.”</a:t>
            </a:r>
          </a:p>
          <a:p>
            <a:pPr>
              <a:spcAft>
                <a:spcPts val="1200"/>
              </a:spcAft>
            </a:pPr>
            <a:r>
              <a:rPr lang="en-US" sz="2400" dirty="0"/>
              <a:t>“I just cannot stand for 8 hours anymore.”</a:t>
            </a:r>
          </a:p>
        </p:txBody>
      </p:sp>
    </p:spTree>
    <p:extLst>
      <p:ext uri="{BB962C8B-B14F-4D97-AF65-F5344CB8AC3E}">
        <p14:creationId xmlns:p14="http://schemas.microsoft.com/office/powerpoint/2010/main" val="1055272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Request for an Accommodation</a:t>
            </a:r>
          </a:p>
        </p:txBody>
      </p:sp>
      <p:sp>
        <p:nvSpPr>
          <p:cNvPr id="3" name="Content Placeholder 2"/>
          <p:cNvSpPr>
            <a:spLocks noGrp="1"/>
          </p:cNvSpPr>
          <p:nvPr>
            <p:ph idx="1"/>
          </p:nvPr>
        </p:nvSpPr>
        <p:spPr/>
        <p:txBody>
          <a:bodyPr>
            <a:normAutofit/>
          </a:bodyPr>
          <a:lstStyle/>
          <a:p>
            <a:r>
              <a:rPr lang="en-US" dirty="0"/>
              <a:t>There is no specific language required when an employee is making a</a:t>
            </a:r>
          </a:p>
          <a:p>
            <a:pPr marL="0" indent="0">
              <a:buNone/>
            </a:pPr>
            <a:r>
              <a:rPr lang="en-US" dirty="0"/>
              <a:t>request for an accommodation. That is, the employee does not have</a:t>
            </a:r>
          </a:p>
          <a:p>
            <a:pPr marL="0" indent="0">
              <a:buNone/>
            </a:pPr>
            <a:r>
              <a:rPr lang="en-US" dirty="0"/>
              <a:t>to use the word “accommodation” and they do not have to make the</a:t>
            </a:r>
          </a:p>
          <a:p>
            <a:pPr marL="0" indent="0">
              <a:buNone/>
            </a:pPr>
            <a:r>
              <a:rPr lang="en-US" dirty="0"/>
              <a:t>request in writing.</a:t>
            </a:r>
          </a:p>
          <a:p>
            <a:pPr marL="0" indent="0">
              <a:buNone/>
            </a:pPr>
            <a:endParaRPr lang="en-US" dirty="0"/>
          </a:p>
        </p:txBody>
      </p:sp>
      <p:sp>
        <p:nvSpPr>
          <p:cNvPr id="4" name="Date Placeholder 3"/>
          <p:cNvSpPr>
            <a:spLocks noGrp="1"/>
          </p:cNvSpPr>
          <p:nvPr>
            <p:ph type="dt" sz="half" idx="10"/>
          </p:nvPr>
        </p:nvSpPr>
        <p:spPr/>
        <p:txBody>
          <a:bodyPr/>
          <a:lstStyle/>
          <a:p>
            <a:fld id="{243ACFD2-EC16-4C24-AB37-B9C6B92F0493}" type="datetime1">
              <a:rPr lang="en-US" smtClean="0"/>
              <a:t>10/5/2020</a:t>
            </a:fld>
            <a:endParaRPr lang="en-US" dirty="0"/>
          </a:p>
        </p:txBody>
      </p:sp>
    </p:spTree>
    <p:extLst>
      <p:ext uri="{BB962C8B-B14F-4D97-AF65-F5344CB8AC3E}">
        <p14:creationId xmlns:p14="http://schemas.microsoft.com/office/powerpoint/2010/main" val="1977889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Requesting Medical Information</a:t>
            </a:r>
          </a:p>
        </p:txBody>
      </p:sp>
      <p:sp>
        <p:nvSpPr>
          <p:cNvPr id="3" name="Content Placeholder 2"/>
          <p:cNvSpPr>
            <a:spLocks noGrp="1"/>
          </p:cNvSpPr>
          <p:nvPr>
            <p:ph idx="1"/>
          </p:nvPr>
        </p:nvSpPr>
        <p:spPr>
          <a:xfrm>
            <a:off x="449706" y="2608288"/>
            <a:ext cx="9530908" cy="3411511"/>
          </a:xfrm>
        </p:spPr>
        <p:txBody>
          <a:bodyPr/>
          <a:lstStyle/>
          <a:p>
            <a:r>
              <a:rPr lang="en-US" dirty="0"/>
              <a:t>Request medical documentation and information</a:t>
            </a:r>
          </a:p>
          <a:p>
            <a:r>
              <a:rPr lang="en-US" dirty="0"/>
              <a:t>Entitled to know the nature and </a:t>
            </a:r>
            <a:r>
              <a:rPr lang="en-US" u="sng" dirty="0"/>
              <a:t>duration of restrictions</a:t>
            </a:r>
          </a:p>
          <a:p>
            <a:endParaRPr lang="en-US" dirty="0"/>
          </a:p>
        </p:txBody>
      </p:sp>
      <p:sp>
        <p:nvSpPr>
          <p:cNvPr id="4" name="Date Placeholder 3"/>
          <p:cNvSpPr>
            <a:spLocks noGrp="1"/>
          </p:cNvSpPr>
          <p:nvPr>
            <p:ph type="dt" sz="half" idx="10"/>
          </p:nvPr>
        </p:nvSpPr>
        <p:spPr/>
        <p:txBody>
          <a:bodyPr/>
          <a:lstStyle/>
          <a:p>
            <a:fld id="{A0A7C2C8-B2DE-490F-B505-D677990531B0}" type="datetime1">
              <a:rPr lang="en-US" smtClean="0"/>
              <a:t>10/5/2020</a:t>
            </a:fld>
            <a:endParaRPr lang="en-US" dirty="0"/>
          </a:p>
        </p:txBody>
      </p:sp>
      <p:sp>
        <p:nvSpPr>
          <p:cNvPr id="5" name="Rectangle 4"/>
          <p:cNvSpPr/>
          <p:nvPr/>
        </p:nvSpPr>
        <p:spPr>
          <a:xfrm>
            <a:off x="912450" y="3785840"/>
            <a:ext cx="923295" cy="1384942"/>
          </a:xfrm>
          <a:prstGeom prst="rect">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6" name="Flowchart: Process 5"/>
          <p:cNvSpPr/>
          <p:nvPr/>
        </p:nvSpPr>
        <p:spPr>
          <a:xfrm>
            <a:off x="2298489" y="3785840"/>
            <a:ext cx="4132291" cy="1428788"/>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lvl="0"/>
            <a:r>
              <a:rPr lang="en-US" dirty="0"/>
              <a:t>Not necessarily entitled to know diagnosis</a:t>
            </a:r>
          </a:p>
        </p:txBody>
      </p:sp>
    </p:spTree>
    <p:extLst>
      <p:ext uri="{BB962C8B-B14F-4D97-AF65-F5344CB8AC3E}">
        <p14:creationId xmlns:p14="http://schemas.microsoft.com/office/powerpoint/2010/main" val="3102177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25624"/>
            <a:ext cx="10839138" cy="4530725"/>
          </a:xfrm>
        </p:spPr>
        <p:txBody>
          <a:bodyPr>
            <a:normAutofit fontScale="92500" lnSpcReduction="10000"/>
          </a:bodyPr>
          <a:lstStyle/>
          <a:p>
            <a:pPr marL="0" indent="0">
              <a:buNone/>
              <a:defRPr/>
            </a:pPr>
            <a:endParaRPr lang="en-US" dirty="0"/>
          </a:p>
          <a:p>
            <a:pPr marL="0" indent="0">
              <a:buNone/>
              <a:defRPr/>
            </a:pPr>
            <a:endParaRPr lang="en-US" dirty="0"/>
          </a:p>
          <a:p>
            <a:pPr marL="0" indent="0">
              <a:buNone/>
              <a:defRPr/>
            </a:pPr>
            <a:endParaRPr lang="en-US" dirty="0"/>
          </a:p>
          <a:p>
            <a:pPr marL="0" indent="0">
              <a:buNone/>
              <a:defRPr/>
            </a:pPr>
            <a:endParaRPr lang="en-US" dirty="0"/>
          </a:p>
          <a:p>
            <a:pPr marL="0" indent="0">
              <a:buNone/>
              <a:defRPr/>
            </a:pPr>
            <a:r>
              <a:rPr lang="en-US" sz="3200" dirty="0"/>
              <a:t>“</a:t>
            </a:r>
          </a:p>
          <a:p>
            <a:pPr marL="0" indent="0">
              <a:buNone/>
              <a:defRPr/>
            </a:pPr>
            <a:r>
              <a:rPr lang="en-US" sz="3200" dirty="0"/>
              <a:t>I need a closer parking space because the employee lot is too difficult with my leg problems” is an accommodation request under the ADA.</a:t>
            </a:r>
          </a:p>
          <a:p>
            <a:pPr marL="0" indent="0" algn="ctr">
              <a:buNone/>
            </a:pPr>
            <a:endParaRPr lang="en-US" sz="3200" i="1" dirty="0"/>
          </a:p>
          <a:p>
            <a:pPr marL="0" indent="0" algn="ctr">
              <a:buNone/>
            </a:pPr>
            <a:r>
              <a:rPr lang="en-US" sz="3200" b="1" dirty="0"/>
              <a:t>True or False?</a:t>
            </a:r>
          </a:p>
          <a:p>
            <a:endParaRPr lang="en-US" dirty="0"/>
          </a:p>
        </p:txBody>
      </p:sp>
      <p:sp>
        <p:nvSpPr>
          <p:cNvPr id="4" name="Date Placeholder 3"/>
          <p:cNvSpPr>
            <a:spLocks noGrp="1"/>
          </p:cNvSpPr>
          <p:nvPr>
            <p:ph type="dt" sz="half" idx="10"/>
          </p:nvPr>
        </p:nvSpPr>
        <p:spPr/>
        <p:txBody>
          <a:bodyPr/>
          <a:lstStyle/>
          <a:p>
            <a:fld id="{3D2A5E67-2623-4688-8932-7F70B5347BAE}" type="datetime1">
              <a:rPr lang="en-US" smtClean="0"/>
              <a:t>10/5/2020</a:t>
            </a:fld>
            <a:endParaRPr lang="en-US" dirty="0"/>
          </a:p>
        </p:txBody>
      </p:sp>
      <p:pic>
        <p:nvPicPr>
          <p:cNvPr id="6" name="Picture 2" descr="Image result for test your knowled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705" y="365124"/>
            <a:ext cx="11122702" cy="32982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test your knowled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705" y="365125"/>
            <a:ext cx="11122702" cy="3298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697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37641160"/>
              </p:ext>
            </p:extLst>
          </p:nvPr>
        </p:nvGraphicFramePr>
        <p:xfrm>
          <a:off x="1155700" y="2603500"/>
          <a:ext cx="8824915" cy="741680"/>
        </p:xfrm>
        <a:graphic>
          <a:graphicData uri="http://schemas.openxmlformats.org/drawingml/2006/table">
            <a:tbl>
              <a:tblPr firstRow="1" bandRow="1">
                <a:tableStyleId>{5C22544A-7EE6-4342-B048-85BDC9FD1C3A}</a:tableStyleId>
              </a:tblPr>
              <a:tblGrid>
                <a:gridCol w="1764983">
                  <a:extLst>
                    <a:ext uri="{9D8B030D-6E8A-4147-A177-3AD203B41FA5}">
                      <a16:colId xmlns:a16="http://schemas.microsoft.com/office/drawing/2014/main" val="20000"/>
                    </a:ext>
                  </a:extLst>
                </a:gridCol>
                <a:gridCol w="1764983">
                  <a:extLst>
                    <a:ext uri="{9D8B030D-6E8A-4147-A177-3AD203B41FA5}">
                      <a16:colId xmlns:a16="http://schemas.microsoft.com/office/drawing/2014/main" val="20001"/>
                    </a:ext>
                  </a:extLst>
                </a:gridCol>
                <a:gridCol w="1764983">
                  <a:extLst>
                    <a:ext uri="{9D8B030D-6E8A-4147-A177-3AD203B41FA5}">
                      <a16:colId xmlns:a16="http://schemas.microsoft.com/office/drawing/2014/main" val="20002"/>
                    </a:ext>
                  </a:extLst>
                </a:gridCol>
                <a:gridCol w="1764983">
                  <a:extLst>
                    <a:ext uri="{9D8B030D-6E8A-4147-A177-3AD203B41FA5}">
                      <a16:colId xmlns:a16="http://schemas.microsoft.com/office/drawing/2014/main" val="20003"/>
                    </a:ext>
                  </a:extLst>
                </a:gridCol>
                <a:gridCol w="1764983">
                  <a:extLst>
                    <a:ext uri="{9D8B030D-6E8A-4147-A177-3AD203B41FA5}">
                      <a16:colId xmlns:a16="http://schemas.microsoft.com/office/drawing/2014/main" val="20004"/>
                    </a:ext>
                  </a:extLst>
                </a:gridCol>
              </a:tblGrid>
              <a:tr h="370840">
                <a:tc>
                  <a:txBody>
                    <a:bodyPr/>
                    <a:lstStyle/>
                    <a:p>
                      <a:endParaRPr lang="en-US" dirty="0"/>
                    </a:p>
                  </a:txBody>
                  <a:tcPr marL="76738" marR="76738"/>
                </a:tc>
                <a:tc>
                  <a:txBody>
                    <a:bodyPr/>
                    <a:lstStyle/>
                    <a:p>
                      <a:endParaRPr lang="en-US" dirty="0"/>
                    </a:p>
                  </a:txBody>
                  <a:tcPr marL="76738" marR="76738"/>
                </a:tc>
                <a:tc>
                  <a:txBody>
                    <a:bodyPr/>
                    <a:lstStyle/>
                    <a:p>
                      <a:endParaRPr lang="en-US" dirty="0"/>
                    </a:p>
                  </a:txBody>
                  <a:tcPr marL="76738" marR="76738"/>
                </a:tc>
                <a:tc>
                  <a:txBody>
                    <a:bodyPr/>
                    <a:lstStyle/>
                    <a:p>
                      <a:endParaRPr lang="en-US" dirty="0"/>
                    </a:p>
                  </a:txBody>
                  <a:tcPr marL="76738" marR="76738"/>
                </a:tc>
                <a:tc>
                  <a:txBody>
                    <a:bodyPr/>
                    <a:lstStyle/>
                    <a:p>
                      <a:endParaRPr lang="en-US" dirty="0"/>
                    </a:p>
                  </a:txBody>
                  <a:tcPr marL="76738" marR="76738"/>
                </a:tc>
                <a:extLst>
                  <a:ext uri="{0D108BD9-81ED-4DB2-BD59-A6C34878D82A}">
                    <a16:rowId xmlns:a16="http://schemas.microsoft.com/office/drawing/2014/main" val="10000"/>
                  </a:ext>
                </a:extLst>
              </a:tr>
              <a:tr h="370840">
                <a:tc>
                  <a:txBody>
                    <a:bodyPr/>
                    <a:lstStyle/>
                    <a:p>
                      <a:endParaRPr lang="en-US" dirty="0"/>
                    </a:p>
                  </a:txBody>
                  <a:tcPr marL="76738" marR="76738"/>
                </a:tc>
                <a:tc>
                  <a:txBody>
                    <a:bodyPr/>
                    <a:lstStyle/>
                    <a:p>
                      <a:endParaRPr lang="en-US" dirty="0"/>
                    </a:p>
                  </a:txBody>
                  <a:tcPr marL="76738" marR="76738"/>
                </a:tc>
                <a:tc>
                  <a:txBody>
                    <a:bodyPr/>
                    <a:lstStyle/>
                    <a:p>
                      <a:endParaRPr lang="en-US" dirty="0"/>
                    </a:p>
                  </a:txBody>
                  <a:tcPr marL="76738" marR="76738"/>
                </a:tc>
                <a:tc>
                  <a:txBody>
                    <a:bodyPr/>
                    <a:lstStyle/>
                    <a:p>
                      <a:endParaRPr lang="en-US" dirty="0"/>
                    </a:p>
                  </a:txBody>
                  <a:tcPr marL="76738" marR="76738"/>
                </a:tc>
                <a:tc>
                  <a:txBody>
                    <a:bodyPr/>
                    <a:lstStyle/>
                    <a:p>
                      <a:endParaRPr lang="en-US" dirty="0"/>
                    </a:p>
                  </a:txBody>
                  <a:tcPr marL="76738" marR="76738"/>
                </a:tc>
                <a:extLst>
                  <a:ext uri="{0D108BD9-81ED-4DB2-BD59-A6C34878D82A}">
                    <a16:rowId xmlns:a16="http://schemas.microsoft.com/office/drawing/2014/main" val="10001"/>
                  </a:ext>
                </a:extLst>
              </a:tr>
            </a:tbl>
          </a:graphicData>
        </a:graphic>
      </p:graphicFrame>
      <p:sp>
        <p:nvSpPr>
          <p:cNvPr id="4" name="Date Placeholder 3"/>
          <p:cNvSpPr>
            <a:spLocks noGrp="1"/>
          </p:cNvSpPr>
          <p:nvPr>
            <p:ph type="dt" sz="half" idx="10"/>
          </p:nvPr>
        </p:nvSpPr>
        <p:spPr/>
        <p:txBody>
          <a:bodyPr/>
          <a:lstStyle/>
          <a:p>
            <a:fld id="{AFF8AD9D-EE99-4C09-A3E8-CF37E78C8BDA}" type="datetime1">
              <a:rPr lang="en-US" smtClean="0"/>
              <a:t>10/5/2020</a:t>
            </a:fld>
            <a:endParaRPr lang="en-US" dirty="0"/>
          </a:p>
        </p:txBody>
      </p:sp>
      <p:pic>
        <p:nvPicPr>
          <p:cNvPr id="6" name="Picture 2" descr="Image result for test your knowled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852" y="254833"/>
            <a:ext cx="11512446" cy="331435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249178" y="3704128"/>
            <a:ext cx="10609741" cy="2308324"/>
          </a:xfrm>
          <a:prstGeom prst="rect">
            <a:avLst/>
          </a:prstGeom>
        </p:spPr>
        <p:txBody>
          <a:bodyPr wrap="square">
            <a:spAutoFit/>
          </a:bodyPr>
          <a:lstStyle/>
          <a:p>
            <a:pPr>
              <a:defRPr/>
            </a:pPr>
            <a:r>
              <a:rPr lang="en-US" sz="2400" dirty="0"/>
              <a:t>You should not transfer an employee to a different job to “ease” him back into work after returning from a medical leave if the employee has been released to work without restrictions.</a:t>
            </a:r>
            <a:r>
              <a:rPr lang="en-US" sz="2400" dirty="0">
                <a:latin typeface="Times New Roman" pitchFamily="18" charset="0"/>
              </a:rPr>
              <a:t> </a:t>
            </a:r>
          </a:p>
          <a:p>
            <a:pPr>
              <a:defRPr/>
            </a:pPr>
            <a:endParaRPr lang="en-US" sz="2400" b="1" dirty="0">
              <a:latin typeface="Times New Roman" pitchFamily="18" charset="0"/>
            </a:endParaRPr>
          </a:p>
          <a:p>
            <a:pPr>
              <a:defRPr/>
            </a:pPr>
            <a:endParaRPr lang="en-US" sz="2400" b="1" dirty="0">
              <a:latin typeface="Times New Roman" pitchFamily="18" charset="0"/>
            </a:endParaRPr>
          </a:p>
          <a:p>
            <a:pPr>
              <a:defRPr/>
            </a:pPr>
            <a:r>
              <a:rPr lang="en-US" sz="2400" b="1" dirty="0"/>
              <a:t>True or False?</a:t>
            </a:r>
          </a:p>
        </p:txBody>
      </p:sp>
    </p:spTree>
    <p:extLst>
      <p:ext uri="{BB962C8B-B14F-4D97-AF65-F5344CB8AC3E}">
        <p14:creationId xmlns:p14="http://schemas.microsoft.com/office/powerpoint/2010/main" val="4172738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Examples of Accommodations</a:t>
            </a:r>
          </a:p>
        </p:txBody>
      </p:sp>
      <p:sp>
        <p:nvSpPr>
          <p:cNvPr id="3" name="Content Placeholder 2"/>
          <p:cNvSpPr>
            <a:spLocks noGrp="1"/>
          </p:cNvSpPr>
          <p:nvPr>
            <p:ph idx="1"/>
          </p:nvPr>
        </p:nvSpPr>
        <p:spPr/>
        <p:txBody>
          <a:bodyPr>
            <a:normAutofit fontScale="92500"/>
          </a:bodyPr>
          <a:lstStyle/>
          <a:p>
            <a:pPr marL="0" indent="0">
              <a:buNone/>
            </a:pPr>
            <a:endParaRPr lang="en-US" dirty="0"/>
          </a:p>
          <a:p>
            <a:r>
              <a:rPr lang="en-US" sz="3600" dirty="0"/>
              <a:t>Modifying the job application process</a:t>
            </a:r>
          </a:p>
          <a:p>
            <a:r>
              <a:rPr lang="en-US" sz="3600" dirty="0"/>
              <a:t>Acquiring or modifying of equipment/devices </a:t>
            </a:r>
          </a:p>
          <a:p>
            <a:r>
              <a:rPr lang="en-US" sz="3600" dirty="0"/>
              <a:t>Making facilities accessible</a:t>
            </a:r>
          </a:p>
          <a:p>
            <a:r>
              <a:rPr lang="en-US" sz="3600" dirty="0"/>
              <a:t>Hearing aids or glasses</a:t>
            </a:r>
          </a:p>
        </p:txBody>
      </p:sp>
      <p:sp>
        <p:nvSpPr>
          <p:cNvPr id="4" name="Date Placeholder 3"/>
          <p:cNvSpPr>
            <a:spLocks noGrp="1"/>
          </p:cNvSpPr>
          <p:nvPr>
            <p:ph type="dt" sz="half" idx="10"/>
          </p:nvPr>
        </p:nvSpPr>
        <p:spPr/>
        <p:txBody>
          <a:bodyPr/>
          <a:lstStyle/>
          <a:p>
            <a:fld id="{F89D141E-C8F0-4245-AED5-ACC5E0798F24}" type="datetime1">
              <a:rPr lang="en-US" smtClean="0"/>
              <a:t>10/5/2020</a:t>
            </a:fld>
            <a:endParaRPr lang="en-US" dirty="0"/>
          </a:p>
        </p:txBody>
      </p:sp>
    </p:spTree>
    <p:extLst>
      <p:ext uri="{BB962C8B-B14F-4D97-AF65-F5344CB8AC3E}">
        <p14:creationId xmlns:p14="http://schemas.microsoft.com/office/powerpoint/2010/main" val="1332450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Providing Equipment as an Accommodation</a:t>
            </a:r>
          </a:p>
        </p:txBody>
      </p:sp>
      <p:sp>
        <p:nvSpPr>
          <p:cNvPr id="3" name="Content Placeholder 2"/>
          <p:cNvSpPr>
            <a:spLocks noGrp="1"/>
          </p:cNvSpPr>
          <p:nvPr>
            <p:ph idx="1"/>
          </p:nvPr>
        </p:nvSpPr>
        <p:spPr/>
        <p:txBody>
          <a:bodyPr>
            <a:normAutofit/>
          </a:bodyPr>
          <a:lstStyle/>
          <a:p>
            <a:pPr marL="0" indent="0">
              <a:buNone/>
            </a:pPr>
            <a:r>
              <a:rPr lang="en-US" dirty="0"/>
              <a:t>Jessica is an computer specialist. Her job requires that she work the majority of the day, except for breaks and lunch, seated at her desk using the computer and phone to complete her job tasks. </a:t>
            </a:r>
          </a:p>
          <a:p>
            <a:pPr marL="0" indent="0">
              <a:buNone/>
            </a:pPr>
            <a:r>
              <a:rPr lang="en-US" dirty="0"/>
              <a:t>She has a chronic impairment and recently had back surgery. With her</a:t>
            </a:r>
          </a:p>
          <a:p>
            <a:pPr marL="0" indent="0">
              <a:buNone/>
            </a:pPr>
            <a:r>
              <a:rPr lang="en-US" dirty="0"/>
              <a:t>return to work, it was recommended she have a more </a:t>
            </a:r>
            <a:r>
              <a:rPr lang="en-US" u="sng" dirty="0"/>
              <a:t>supportive chair</a:t>
            </a:r>
          </a:p>
          <a:p>
            <a:pPr marL="0" indent="0">
              <a:buNone/>
            </a:pPr>
            <a:r>
              <a:rPr lang="en-US" u="sng" dirty="0"/>
              <a:t>and an adjustable height desk </a:t>
            </a:r>
            <a:r>
              <a:rPr lang="en-US" dirty="0"/>
              <a:t>as she was restricted from sitting for</a:t>
            </a:r>
          </a:p>
          <a:p>
            <a:pPr marL="0" indent="0">
              <a:buNone/>
            </a:pPr>
            <a:r>
              <a:rPr lang="en-US" dirty="0"/>
              <a:t>hours at a time. The equipment provided her the opportunity to work</a:t>
            </a:r>
          </a:p>
          <a:p>
            <a:pPr marL="0" indent="0">
              <a:buNone/>
            </a:pPr>
            <a:r>
              <a:rPr lang="en-US" dirty="0"/>
              <a:t>either sitting or standing while she completed her job tasks.</a:t>
            </a:r>
          </a:p>
        </p:txBody>
      </p:sp>
      <p:sp>
        <p:nvSpPr>
          <p:cNvPr id="4" name="Date Placeholder 3"/>
          <p:cNvSpPr>
            <a:spLocks noGrp="1"/>
          </p:cNvSpPr>
          <p:nvPr>
            <p:ph type="dt" sz="half" idx="10"/>
          </p:nvPr>
        </p:nvSpPr>
        <p:spPr/>
        <p:txBody>
          <a:bodyPr/>
          <a:lstStyle/>
          <a:p>
            <a:fld id="{C75E6E18-09CD-4C2F-A5CB-9D3A9723383D}" type="datetime1">
              <a:rPr lang="en-US" smtClean="0"/>
              <a:t>10/5/2020</a:t>
            </a:fld>
            <a:endParaRPr lang="en-US" dirty="0"/>
          </a:p>
        </p:txBody>
      </p:sp>
    </p:spTree>
    <p:extLst>
      <p:ext uri="{BB962C8B-B14F-4D97-AF65-F5344CB8AC3E}">
        <p14:creationId xmlns:p14="http://schemas.microsoft.com/office/powerpoint/2010/main" val="373160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Session Objectives</a:t>
            </a:r>
          </a:p>
        </p:txBody>
      </p:sp>
      <p:sp>
        <p:nvSpPr>
          <p:cNvPr id="3" name="Content Placeholder 2"/>
          <p:cNvSpPr>
            <a:spLocks noGrp="1"/>
          </p:cNvSpPr>
          <p:nvPr>
            <p:ph idx="1"/>
          </p:nvPr>
        </p:nvSpPr>
        <p:spPr/>
        <p:txBody>
          <a:bodyPr>
            <a:normAutofit/>
          </a:bodyPr>
          <a:lstStyle/>
          <a:p>
            <a:pPr marL="0" indent="0">
              <a:buNone/>
            </a:pPr>
            <a:r>
              <a:rPr lang="en-US" sz="2400" dirty="0"/>
              <a:t>At the end of the session, you will be able to: </a:t>
            </a:r>
          </a:p>
          <a:p>
            <a:r>
              <a:rPr lang="en-US" sz="2400" dirty="0"/>
              <a:t>Identify the purpose of the ADA;</a:t>
            </a:r>
          </a:p>
          <a:p>
            <a:r>
              <a:rPr lang="en-US" sz="2400" dirty="0"/>
              <a:t>Define “disability”; </a:t>
            </a:r>
          </a:p>
          <a:p>
            <a:r>
              <a:rPr lang="en-US" sz="2400" dirty="0"/>
              <a:t>Make reasonable accommodations; and  </a:t>
            </a:r>
          </a:p>
          <a:p>
            <a:r>
              <a:rPr lang="en-US" sz="2400" dirty="0"/>
              <a:t>Avoid discrimination based on disability.</a:t>
            </a:r>
          </a:p>
        </p:txBody>
      </p:sp>
      <p:sp>
        <p:nvSpPr>
          <p:cNvPr id="4" name="Date Placeholder 3"/>
          <p:cNvSpPr>
            <a:spLocks noGrp="1"/>
          </p:cNvSpPr>
          <p:nvPr>
            <p:ph type="dt" sz="half" idx="10"/>
          </p:nvPr>
        </p:nvSpPr>
        <p:spPr/>
        <p:txBody>
          <a:bodyPr/>
          <a:lstStyle/>
          <a:p>
            <a:fld id="{A6D16D4D-ECA0-464C-B1E8-580FC936A6FB}" type="datetime1">
              <a:rPr lang="en-US" smtClean="0"/>
              <a:t>10/5/2020</a:t>
            </a:fld>
            <a:endParaRPr lang="en-US" dirty="0"/>
          </a:p>
        </p:txBody>
      </p:sp>
    </p:spTree>
    <p:extLst>
      <p:ext uri="{BB962C8B-B14F-4D97-AF65-F5344CB8AC3E}">
        <p14:creationId xmlns:p14="http://schemas.microsoft.com/office/powerpoint/2010/main" val="3941651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What would you do?</a:t>
            </a:r>
          </a:p>
        </p:txBody>
      </p:sp>
      <p:sp>
        <p:nvSpPr>
          <p:cNvPr id="3" name="Content Placeholder 2"/>
          <p:cNvSpPr>
            <a:spLocks noGrp="1"/>
          </p:cNvSpPr>
          <p:nvPr>
            <p:ph idx="1"/>
          </p:nvPr>
        </p:nvSpPr>
        <p:spPr/>
        <p:txBody>
          <a:bodyPr>
            <a:normAutofit fontScale="92500"/>
          </a:bodyPr>
          <a:lstStyle/>
          <a:p>
            <a:pPr marL="0" indent="0">
              <a:buNone/>
            </a:pPr>
            <a:r>
              <a:rPr lang="en-US" sz="3600" dirty="0"/>
              <a:t>You are conducting job interviews for the position of administrative assistant. One of your applicants has a hand disability due to an accident. You are not sure if she can handle the computer work associated with the job. </a:t>
            </a:r>
          </a:p>
          <a:p>
            <a:endParaRPr lang="en-US" sz="3600" dirty="0"/>
          </a:p>
        </p:txBody>
      </p:sp>
      <p:sp>
        <p:nvSpPr>
          <p:cNvPr id="4" name="Date Placeholder 3"/>
          <p:cNvSpPr>
            <a:spLocks noGrp="1"/>
          </p:cNvSpPr>
          <p:nvPr>
            <p:ph type="dt" sz="half" idx="10"/>
          </p:nvPr>
        </p:nvSpPr>
        <p:spPr/>
        <p:txBody>
          <a:bodyPr/>
          <a:lstStyle/>
          <a:p>
            <a:fld id="{79F52AFF-EBCE-4CA2-9E45-BBBF27C5C7AB}" type="datetime1">
              <a:rPr lang="en-US" smtClean="0"/>
              <a:t>10/5/2020</a:t>
            </a:fld>
            <a:endParaRPr lang="en-US" dirty="0"/>
          </a:p>
        </p:txBody>
      </p:sp>
    </p:spTree>
    <p:extLst>
      <p:ext uri="{BB962C8B-B14F-4D97-AF65-F5344CB8AC3E}">
        <p14:creationId xmlns:p14="http://schemas.microsoft.com/office/powerpoint/2010/main" val="2010318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What would you do (cont.)</a:t>
            </a:r>
          </a:p>
        </p:txBody>
      </p:sp>
      <p:sp>
        <p:nvSpPr>
          <p:cNvPr id="3" name="Content Placeholder 2"/>
          <p:cNvSpPr>
            <a:spLocks noGrp="1"/>
          </p:cNvSpPr>
          <p:nvPr>
            <p:ph idx="1"/>
          </p:nvPr>
        </p:nvSpPr>
        <p:spPr/>
        <p:txBody>
          <a:bodyPr/>
          <a:lstStyle/>
          <a:p>
            <a:pPr marL="0" indent="0">
              <a:buNone/>
            </a:pPr>
            <a:r>
              <a:rPr lang="en-US" dirty="0"/>
              <a:t>Do you:</a:t>
            </a:r>
          </a:p>
          <a:p>
            <a:pPr lvl="0" fontAlgn="base"/>
            <a:r>
              <a:rPr lang="en-US" dirty="0"/>
              <a:t>Ask how he/she is able to type with her disability?</a:t>
            </a:r>
          </a:p>
          <a:p>
            <a:pPr lvl="0" fontAlgn="base"/>
            <a:r>
              <a:rPr lang="en-US" dirty="0"/>
              <a:t>Tell her he/she is not right for the job?</a:t>
            </a:r>
          </a:p>
          <a:p>
            <a:pPr lvl="0" fontAlgn="base"/>
            <a:r>
              <a:rPr lang="en-US" dirty="0"/>
              <a:t>Explain the duties of the job and ask if he/she can accomplish them?</a:t>
            </a:r>
          </a:p>
          <a:p>
            <a:endParaRPr lang="en-US" dirty="0"/>
          </a:p>
        </p:txBody>
      </p:sp>
      <p:sp>
        <p:nvSpPr>
          <p:cNvPr id="4" name="Date Placeholder 3"/>
          <p:cNvSpPr>
            <a:spLocks noGrp="1"/>
          </p:cNvSpPr>
          <p:nvPr>
            <p:ph type="dt" sz="half" idx="10"/>
          </p:nvPr>
        </p:nvSpPr>
        <p:spPr/>
        <p:txBody>
          <a:bodyPr/>
          <a:lstStyle/>
          <a:p>
            <a:fld id="{077A94BA-69B2-4104-A430-3D4C4EF049F6}" type="datetime1">
              <a:rPr lang="en-US" smtClean="0"/>
              <a:t>10/5/2020</a:t>
            </a:fld>
            <a:endParaRPr lang="en-US" dirty="0"/>
          </a:p>
        </p:txBody>
      </p:sp>
    </p:spTree>
    <p:extLst>
      <p:ext uri="{BB962C8B-B14F-4D97-AF65-F5344CB8AC3E}">
        <p14:creationId xmlns:p14="http://schemas.microsoft.com/office/powerpoint/2010/main" val="2686714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What would you do?</a:t>
            </a:r>
          </a:p>
        </p:txBody>
      </p:sp>
      <p:sp>
        <p:nvSpPr>
          <p:cNvPr id="3" name="Content Placeholder 2"/>
          <p:cNvSpPr>
            <a:spLocks noGrp="1"/>
          </p:cNvSpPr>
          <p:nvPr>
            <p:ph idx="1"/>
          </p:nvPr>
        </p:nvSpPr>
        <p:spPr/>
        <p:txBody>
          <a:bodyPr>
            <a:normAutofit fontScale="92500" lnSpcReduction="20000"/>
          </a:bodyPr>
          <a:lstStyle/>
          <a:p>
            <a:pPr marL="457200" lvl="1" indent="0">
              <a:buFont typeface="Wingdings" panose="05000000000000000000" pitchFamily="2" charset="2"/>
              <a:buNone/>
            </a:pPr>
            <a:r>
              <a:rPr lang="en-US" altLang="en-US" sz="3200" dirty="0"/>
              <a:t>A long-term employee starts having performance problems. When her supervisor talks to her about the problems, she responds that she is very stressed and is having difficulty handling her job duties. The supervisor doesn’t know if this is an accommodation request and is afraid to ask for clarification for fear of violating the ADA’s rules about making medical inquiries. </a:t>
            </a:r>
          </a:p>
          <a:p>
            <a:endParaRPr lang="en-US" sz="3200" dirty="0"/>
          </a:p>
        </p:txBody>
      </p:sp>
      <p:sp>
        <p:nvSpPr>
          <p:cNvPr id="4" name="Date Placeholder 3"/>
          <p:cNvSpPr>
            <a:spLocks noGrp="1"/>
          </p:cNvSpPr>
          <p:nvPr>
            <p:ph type="dt" sz="half" idx="10"/>
          </p:nvPr>
        </p:nvSpPr>
        <p:spPr/>
        <p:txBody>
          <a:bodyPr/>
          <a:lstStyle/>
          <a:p>
            <a:fld id="{F53615CF-5CC6-4D22-83AC-C59B89155679}" type="datetime1">
              <a:rPr lang="en-US" smtClean="0"/>
              <a:t>10/5/2020</a:t>
            </a:fld>
            <a:endParaRPr lang="en-US" dirty="0"/>
          </a:p>
        </p:txBody>
      </p:sp>
    </p:spTree>
    <p:extLst>
      <p:ext uri="{BB962C8B-B14F-4D97-AF65-F5344CB8AC3E}">
        <p14:creationId xmlns:p14="http://schemas.microsoft.com/office/powerpoint/2010/main" val="1777587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7639"/>
          </a:xfrm>
        </p:spPr>
        <p:txBody>
          <a:bodyPr/>
          <a:lstStyle/>
          <a:p>
            <a:r>
              <a:rPr lang="en-US" dirty="0"/>
              <a:t>			ADA Takeaways</a:t>
            </a:r>
          </a:p>
        </p:txBody>
      </p:sp>
      <p:sp>
        <p:nvSpPr>
          <p:cNvPr id="3" name="Content Placeholder 2"/>
          <p:cNvSpPr>
            <a:spLocks noGrp="1"/>
          </p:cNvSpPr>
          <p:nvPr>
            <p:ph idx="1"/>
          </p:nvPr>
        </p:nvSpPr>
        <p:spPr>
          <a:xfrm>
            <a:off x="668740" y="928048"/>
            <a:ext cx="10685060" cy="5248915"/>
          </a:xfrm>
        </p:spPr>
        <p:txBody>
          <a:bodyPr>
            <a:normAutofit/>
          </a:bodyPr>
          <a:lstStyle/>
          <a:p>
            <a:pPr>
              <a:lnSpc>
                <a:spcPct val="150000"/>
              </a:lnSpc>
              <a:buSzPct val="100000"/>
            </a:pPr>
            <a:endParaRPr lang="en-US" altLang="en-US" sz="2400" dirty="0"/>
          </a:p>
          <a:p>
            <a:pPr>
              <a:lnSpc>
                <a:spcPct val="150000"/>
              </a:lnSpc>
              <a:buSzPct val="100000"/>
            </a:pPr>
            <a:endParaRPr lang="en-US" altLang="en-US" sz="2400" dirty="0"/>
          </a:p>
          <a:p>
            <a:pPr>
              <a:lnSpc>
                <a:spcPct val="150000"/>
              </a:lnSpc>
              <a:buSzPct val="100000"/>
            </a:pPr>
            <a:r>
              <a:rPr lang="en-US" altLang="en-US" sz="2400" dirty="0">
                <a:latin typeface="+mj-lt"/>
              </a:rPr>
              <a:t>ADA protects qualified individuals with disabilities from employment discrimination</a:t>
            </a:r>
          </a:p>
          <a:p>
            <a:pPr>
              <a:lnSpc>
                <a:spcPct val="150000"/>
              </a:lnSpc>
              <a:buSzPct val="100000"/>
            </a:pPr>
            <a:r>
              <a:rPr lang="en-US" altLang="en-US" sz="2400" dirty="0">
                <a:latin typeface="+mj-lt"/>
              </a:rPr>
              <a:t>Accommodation requests can be verbal or written</a:t>
            </a:r>
          </a:p>
          <a:p>
            <a:pPr>
              <a:lnSpc>
                <a:spcPct val="150000"/>
              </a:lnSpc>
              <a:buSzPct val="100000"/>
            </a:pPr>
            <a:r>
              <a:rPr lang="en-US" sz="2400" dirty="0">
                <a:latin typeface="+mj-lt"/>
                <a:cs typeface="Arial" charset="0"/>
              </a:rPr>
              <a:t>Keep HR  or ADA Coordinator informed of any changes or updates on the employees restrictions.  </a:t>
            </a:r>
          </a:p>
          <a:p>
            <a:pPr>
              <a:lnSpc>
                <a:spcPct val="150000"/>
              </a:lnSpc>
              <a:buSzPct val="100000"/>
            </a:pPr>
            <a:r>
              <a:rPr lang="en-US" altLang="en-US" sz="2400" dirty="0">
                <a:latin typeface="+mj-lt"/>
              </a:rPr>
              <a:t>Consult with ADA Coordinator to start the interactive process</a:t>
            </a:r>
          </a:p>
          <a:p>
            <a:pPr marL="0" indent="0">
              <a:lnSpc>
                <a:spcPct val="150000"/>
              </a:lnSpc>
              <a:buSzPct val="100000"/>
              <a:buNone/>
            </a:pPr>
            <a:endParaRPr lang="en-US" altLang="en-US" sz="2400" dirty="0"/>
          </a:p>
          <a:p>
            <a:pPr marL="0" indent="0">
              <a:buNone/>
            </a:pPr>
            <a:endParaRPr lang="en-US" dirty="0"/>
          </a:p>
        </p:txBody>
      </p:sp>
      <p:sp>
        <p:nvSpPr>
          <p:cNvPr id="4" name="Date Placeholder 3"/>
          <p:cNvSpPr>
            <a:spLocks noGrp="1"/>
          </p:cNvSpPr>
          <p:nvPr>
            <p:ph type="dt" sz="half" idx="10"/>
          </p:nvPr>
        </p:nvSpPr>
        <p:spPr/>
        <p:txBody>
          <a:bodyPr/>
          <a:lstStyle/>
          <a:p>
            <a:fld id="{0BA22C66-0ADB-4958-84A7-8D537D2108B0}" type="datetime1">
              <a:rPr lang="en-US" smtClean="0"/>
              <a:t>10/5/2020</a:t>
            </a:fld>
            <a:endParaRPr lang="en-US" dirty="0"/>
          </a:p>
        </p:txBody>
      </p:sp>
      <p:sp>
        <p:nvSpPr>
          <p:cNvPr id="12" name="AutoShape 2" descr="Image result for AD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AutoShape 4" descr="Image result for AD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75889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panose="02040503050406030204" pitchFamily="18" charset="0"/>
              </a:rPr>
              <a:t>		Non-Discrimination Policy </a:t>
            </a:r>
            <a:endParaRPr lang="en-US" dirty="0"/>
          </a:p>
        </p:txBody>
      </p:sp>
      <p:sp>
        <p:nvSpPr>
          <p:cNvPr id="3" name="Content Placeholder 2"/>
          <p:cNvSpPr>
            <a:spLocks noGrp="1"/>
          </p:cNvSpPr>
          <p:nvPr>
            <p:ph idx="1"/>
          </p:nvPr>
        </p:nvSpPr>
        <p:spPr>
          <a:xfrm>
            <a:off x="561110" y="2638268"/>
            <a:ext cx="11446011" cy="3147935"/>
          </a:xfrm>
        </p:spPr>
        <p:txBody>
          <a:bodyPr>
            <a:normAutofit fontScale="92500"/>
          </a:bodyPr>
          <a:lstStyle/>
          <a:p>
            <a:pPr marL="0" indent="0" algn="just">
              <a:buNone/>
            </a:pPr>
            <a:r>
              <a:rPr lang="en-US" sz="3600" dirty="0"/>
              <a:t>Williams College, in compliance with state and federal law, does not discriminate in admission, employment, or administration of its programs and activities on the basis of race, color, sex, national origin, religion, age, </a:t>
            </a:r>
            <a:r>
              <a:rPr lang="en-US" sz="3600" u="sng" dirty="0"/>
              <a:t>disability,</a:t>
            </a:r>
            <a:r>
              <a:rPr lang="en-US" sz="3600" dirty="0"/>
              <a:t> marital status, sexual orientation, gender identity or expression or military service. </a:t>
            </a:r>
          </a:p>
          <a:p>
            <a:pPr>
              <a:lnSpc>
                <a:spcPct val="120000"/>
              </a:lnSpc>
              <a:spcBef>
                <a:spcPts val="0"/>
              </a:spcBef>
              <a:buNone/>
              <a:defRPr/>
            </a:pPr>
            <a:endParaRPr lang="en-US" sz="3600" dirty="0"/>
          </a:p>
          <a:p>
            <a:pPr marL="0" indent="0" algn="just">
              <a:buNone/>
            </a:pPr>
            <a:endParaRPr lang="en-US" sz="3600" dirty="0"/>
          </a:p>
          <a:p>
            <a:endParaRPr lang="en-US" sz="3600" dirty="0"/>
          </a:p>
        </p:txBody>
      </p:sp>
      <p:sp>
        <p:nvSpPr>
          <p:cNvPr id="4" name="Date Placeholder 3"/>
          <p:cNvSpPr>
            <a:spLocks noGrp="1"/>
          </p:cNvSpPr>
          <p:nvPr>
            <p:ph type="dt" sz="half" idx="10"/>
          </p:nvPr>
        </p:nvSpPr>
        <p:spPr/>
        <p:txBody>
          <a:bodyPr/>
          <a:lstStyle/>
          <a:p>
            <a:fld id="{5B833784-B110-4B65-B40D-39C0B1C960A8}" type="datetime1">
              <a:rPr lang="en-US" smtClean="0"/>
              <a:t>10/5/2020</a:t>
            </a:fld>
            <a:endParaRPr lang="en-US" dirty="0"/>
          </a:p>
        </p:txBody>
      </p:sp>
    </p:spTree>
    <p:extLst>
      <p:ext uri="{BB962C8B-B14F-4D97-AF65-F5344CB8AC3E}">
        <p14:creationId xmlns:p14="http://schemas.microsoft.com/office/powerpoint/2010/main" val="171351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Americans with Disabilities Act (ADA)</a:t>
            </a:r>
          </a:p>
        </p:txBody>
      </p:sp>
      <p:pic>
        <p:nvPicPr>
          <p:cNvPr id="6" name="Picture 4" descr="Image result for americans with disabilities act logo"/>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1853406" y="2630487"/>
            <a:ext cx="3429000" cy="336232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7"/>
          <p:cNvSpPr>
            <a:spLocks noGrp="1"/>
          </p:cNvSpPr>
          <p:nvPr>
            <p:ph sz="half" idx="2"/>
          </p:nvPr>
        </p:nvSpPr>
        <p:spPr>
          <a:xfrm>
            <a:off x="5282406" y="2630487"/>
            <a:ext cx="6724715" cy="3761351"/>
          </a:xfrm>
        </p:spPr>
        <p:txBody>
          <a:bodyPr>
            <a:normAutofit/>
          </a:bodyPr>
          <a:lstStyle/>
          <a:p>
            <a:r>
              <a:rPr lang="en-US" sz="2000" dirty="0"/>
              <a:t>The Americans with Disabilities Act is a federal law that prohibits discrimination against people with disabilities and requires equal access to public facilities, programs, activities, and services.</a:t>
            </a:r>
          </a:p>
          <a:p>
            <a:r>
              <a:rPr lang="en-US" sz="2000" dirty="0"/>
              <a:t>One of the most important goals of this law is to give equal employment opportunities to qualified individuals with disabilities</a:t>
            </a:r>
          </a:p>
          <a:p>
            <a:endParaRPr lang="en-US" sz="2400" dirty="0"/>
          </a:p>
          <a:p>
            <a:pPr marL="0" indent="0">
              <a:buNone/>
            </a:pPr>
            <a:endParaRPr lang="en-US" sz="2400" dirty="0"/>
          </a:p>
          <a:p>
            <a:pPr marL="0" indent="0">
              <a:buNone/>
            </a:pPr>
            <a:endParaRPr lang="en-US" sz="2400" dirty="0"/>
          </a:p>
        </p:txBody>
      </p:sp>
      <p:sp>
        <p:nvSpPr>
          <p:cNvPr id="4" name="Date Placeholder 3"/>
          <p:cNvSpPr>
            <a:spLocks noGrp="1"/>
          </p:cNvSpPr>
          <p:nvPr>
            <p:ph type="dt" sz="half" idx="10"/>
          </p:nvPr>
        </p:nvSpPr>
        <p:spPr/>
        <p:txBody>
          <a:bodyPr/>
          <a:lstStyle/>
          <a:p>
            <a:fld id="{9368E23B-E20F-4F73-BECA-7977DC505934}" type="datetime1">
              <a:rPr lang="en-US" smtClean="0"/>
              <a:t>10/5/2020</a:t>
            </a:fld>
            <a:endParaRPr lang="en-US" dirty="0"/>
          </a:p>
        </p:txBody>
      </p:sp>
    </p:spTree>
    <p:extLst>
      <p:ext uri="{BB962C8B-B14F-4D97-AF65-F5344CB8AC3E}">
        <p14:creationId xmlns:p14="http://schemas.microsoft.com/office/powerpoint/2010/main" val="3718782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07B3B-2EE0-4ED7-B050-16138EE4D06B}"/>
              </a:ext>
            </a:extLst>
          </p:cNvPr>
          <p:cNvSpPr>
            <a:spLocks noGrp="1"/>
          </p:cNvSpPr>
          <p:nvPr>
            <p:ph type="title"/>
          </p:nvPr>
        </p:nvSpPr>
        <p:spPr/>
        <p:txBody>
          <a:bodyPr/>
          <a:lstStyle/>
          <a:p>
            <a:r>
              <a:rPr lang="en-US" altLang="en-US" b="1" dirty="0">
                <a:solidFill>
                  <a:schemeClr val="bg1"/>
                </a:solidFill>
              </a:rPr>
              <a:t>Examples of ADA Covered Conditions</a:t>
            </a:r>
            <a:endParaRPr lang="en-US" dirty="0">
              <a:solidFill>
                <a:schemeClr val="bg1"/>
              </a:solidFill>
            </a:endParaRPr>
          </a:p>
        </p:txBody>
      </p:sp>
      <p:sp>
        <p:nvSpPr>
          <p:cNvPr id="3" name="Content Placeholder 2">
            <a:extLst>
              <a:ext uri="{FF2B5EF4-FFF2-40B4-BE49-F238E27FC236}">
                <a16:creationId xmlns:a16="http://schemas.microsoft.com/office/drawing/2014/main" id="{5DCB1A0D-79F1-4528-8ED3-E71DBCEA19AC}"/>
              </a:ext>
            </a:extLst>
          </p:cNvPr>
          <p:cNvSpPr>
            <a:spLocks noGrp="1"/>
          </p:cNvSpPr>
          <p:nvPr>
            <p:ph idx="1"/>
          </p:nvPr>
        </p:nvSpPr>
        <p:spPr>
          <a:xfrm>
            <a:off x="292232" y="2507529"/>
            <a:ext cx="9688382" cy="4044099"/>
          </a:xfrm>
        </p:spPr>
        <p:txBody>
          <a:bodyPr>
            <a:normAutofit/>
          </a:bodyPr>
          <a:lstStyle/>
          <a:p>
            <a:pPr>
              <a:lnSpc>
                <a:spcPct val="120000"/>
              </a:lnSpc>
              <a:spcBef>
                <a:spcPts val="0"/>
              </a:spcBef>
              <a:spcAft>
                <a:spcPts val="600"/>
              </a:spcAft>
              <a:buClr>
                <a:srgbClr val="000000"/>
              </a:buClr>
              <a:buFont typeface="Arial" charset="0"/>
              <a:buChar char="•"/>
              <a:defRPr/>
            </a:pPr>
            <a:r>
              <a:rPr lang="en-US" altLang="en-US" dirty="0">
                <a:solidFill>
                  <a:schemeClr val="tx1"/>
                </a:solidFill>
              </a:rPr>
              <a:t>Depression</a:t>
            </a:r>
          </a:p>
          <a:p>
            <a:pPr>
              <a:lnSpc>
                <a:spcPct val="120000"/>
              </a:lnSpc>
              <a:spcBef>
                <a:spcPts val="0"/>
              </a:spcBef>
              <a:spcAft>
                <a:spcPts val="600"/>
              </a:spcAft>
              <a:buClr>
                <a:srgbClr val="000000"/>
              </a:buClr>
              <a:buFont typeface="Arial" charset="0"/>
              <a:buChar char="•"/>
              <a:defRPr/>
            </a:pPr>
            <a:r>
              <a:rPr lang="en-US" altLang="en-US" dirty="0">
                <a:solidFill>
                  <a:schemeClr val="tx1"/>
                </a:solidFill>
              </a:rPr>
              <a:t>Multiple sclerosis</a:t>
            </a:r>
          </a:p>
          <a:p>
            <a:pPr>
              <a:lnSpc>
                <a:spcPct val="120000"/>
              </a:lnSpc>
              <a:spcBef>
                <a:spcPts val="0"/>
              </a:spcBef>
              <a:spcAft>
                <a:spcPts val="600"/>
              </a:spcAft>
              <a:buClr>
                <a:srgbClr val="000000"/>
              </a:buClr>
              <a:buFont typeface="Arial" charset="0"/>
              <a:buChar char="•"/>
              <a:defRPr/>
            </a:pPr>
            <a:r>
              <a:rPr lang="en-US" altLang="en-US" dirty="0">
                <a:solidFill>
                  <a:schemeClr val="tx1"/>
                </a:solidFill>
              </a:rPr>
              <a:t>Hepatitis B</a:t>
            </a:r>
          </a:p>
          <a:p>
            <a:pPr>
              <a:lnSpc>
                <a:spcPct val="120000"/>
              </a:lnSpc>
              <a:spcBef>
                <a:spcPts val="0"/>
              </a:spcBef>
              <a:spcAft>
                <a:spcPts val="600"/>
              </a:spcAft>
              <a:buClr>
                <a:srgbClr val="000000"/>
              </a:buClr>
              <a:buFont typeface="Arial" charset="0"/>
              <a:buChar char="•"/>
              <a:defRPr/>
            </a:pPr>
            <a:r>
              <a:rPr lang="en-US" altLang="en-US" dirty="0">
                <a:solidFill>
                  <a:schemeClr val="tx1"/>
                </a:solidFill>
              </a:rPr>
              <a:t>Epilepsy</a:t>
            </a:r>
          </a:p>
          <a:p>
            <a:pPr>
              <a:lnSpc>
                <a:spcPct val="120000"/>
              </a:lnSpc>
              <a:spcBef>
                <a:spcPts val="0"/>
              </a:spcBef>
              <a:spcAft>
                <a:spcPts val="600"/>
              </a:spcAft>
              <a:buClr>
                <a:srgbClr val="000000"/>
              </a:buClr>
              <a:buFont typeface="Arial" charset="0"/>
              <a:buChar char="•"/>
              <a:defRPr/>
            </a:pPr>
            <a:r>
              <a:rPr lang="en-US" altLang="en-US" dirty="0">
                <a:solidFill>
                  <a:schemeClr val="tx1"/>
                </a:solidFill>
              </a:rPr>
              <a:t>Diabetes</a:t>
            </a:r>
          </a:p>
          <a:p>
            <a:pPr>
              <a:lnSpc>
                <a:spcPct val="120000"/>
              </a:lnSpc>
              <a:spcBef>
                <a:spcPts val="0"/>
              </a:spcBef>
              <a:spcAft>
                <a:spcPts val="600"/>
              </a:spcAft>
              <a:buClr>
                <a:srgbClr val="000000"/>
              </a:buClr>
              <a:buFont typeface="Arial" charset="0"/>
              <a:buChar char="•"/>
              <a:defRPr/>
            </a:pPr>
            <a:r>
              <a:rPr lang="en-US" altLang="en-US" dirty="0">
                <a:solidFill>
                  <a:schemeClr val="tx1"/>
                </a:solidFill>
              </a:rPr>
              <a:t>Cancer</a:t>
            </a:r>
          </a:p>
          <a:p>
            <a:pPr>
              <a:lnSpc>
                <a:spcPct val="120000"/>
              </a:lnSpc>
              <a:spcBef>
                <a:spcPts val="0"/>
              </a:spcBef>
              <a:spcAft>
                <a:spcPts val="600"/>
              </a:spcAft>
              <a:buClr>
                <a:srgbClr val="000000"/>
              </a:buClr>
              <a:buFont typeface="Arial" charset="0"/>
              <a:buChar char="•"/>
              <a:defRPr/>
            </a:pPr>
            <a:r>
              <a:rPr lang="en-US" altLang="en-US" dirty="0">
                <a:solidFill>
                  <a:schemeClr val="tx1"/>
                </a:solidFill>
              </a:rPr>
              <a:t>Hearing loss</a:t>
            </a:r>
          </a:p>
          <a:p>
            <a:endParaRPr lang="en-US" dirty="0"/>
          </a:p>
        </p:txBody>
      </p:sp>
      <p:sp>
        <p:nvSpPr>
          <p:cNvPr id="4" name="Date Placeholder 3">
            <a:extLst>
              <a:ext uri="{FF2B5EF4-FFF2-40B4-BE49-F238E27FC236}">
                <a16:creationId xmlns:a16="http://schemas.microsoft.com/office/drawing/2014/main" id="{729A5566-69A3-44E8-9237-A414551973A5}"/>
              </a:ext>
            </a:extLst>
          </p:cNvPr>
          <p:cNvSpPr>
            <a:spLocks noGrp="1"/>
          </p:cNvSpPr>
          <p:nvPr>
            <p:ph type="dt" sz="half" idx="10"/>
          </p:nvPr>
        </p:nvSpPr>
        <p:spPr/>
        <p:txBody>
          <a:bodyPr/>
          <a:lstStyle/>
          <a:p>
            <a:fld id="{A0A7C2C8-B2DE-490F-B505-D677990531B0}" type="datetime1">
              <a:rPr lang="en-US" smtClean="0"/>
              <a:t>10/5/2020</a:t>
            </a:fld>
            <a:endParaRPr lang="en-US" dirty="0"/>
          </a:p>
        </p:txBody>
      </p:sp>
    </p:spTree>
    <p:extLst>
      <p:ext uri="{BB962C8B-B14F-4D97-AF65-F5344CB8AC3E}">
        <p14:creationId xmlns:p14="http://schemas.microsoft.com/office/powerpoint/2010/main" val="2775356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Defining Disability </a:t>
            </a:r>
          </a:p>
        </p:txBody>
      </p:sp>
      <p:sp>
        <p:nvSpPr>
          <p:cNvPr id="3" name="Content Placeholder 2"/>
          <p:cNvSpPr>
            <a:spLocks noGrp="1"/>
          </p:cNvSpPr>
          <p:nvPr>
            <p:ph idx="1"/>
          </p:nvPr>
        </p:nvSpPr>
        <p:spPr/>
        <p:txBody>
          <a:bodyPr>
            <a:normAutofit lnSpcReduction="10000"/>
          </a:bodyPr>
          <a:lstStyle/>
          <a:p>
            <a:pPr>
              <a:spcAft>
                <a:spcPts val="600"/>
              </a:spcAft>
            </a:pPr>
            <a:r>
              <a:rPr lang="en-US" sz="2800" dirty="0"/>
              <a:t>A physical or mental “impairment” that substantially limits one or more major life activities; (Caring for oneself, Walking, standing, sitting, reaching, lifting, and bending)</a:t>
            </a:r>
          </a:p>
          <a:p>
            <a:pPr>
              <a:spcAft>
                <a:spcPts val="600"/>
              </a:spcAft>
            </a:pPr>
            <a:r>
              <a:rPr lang="en-US" sz="2800" dirty="0"/>
              <a:t>Having a record of such impairment; or </a:t>
            </a:r>
          </a:p>
          <a:p>
            <a:pPr>
              <a:spcAft>
                <a:spcPts val="600"/>
              </a:spcAft>
            </a:pPr>
            <a:r>
              <a:rPr lang="en-US" sz="2800" dirty="0"/>
              <a:t>Being regarded as having </a:t>
            </a:r>
            <a:br>
              <a:rPr lang="en-US" sz="2800" dirty="0"/>
            </a:br>
            <a:r>
              <a:rPr lang="en-US" sz="2800" dirty="0"/>
              <a:t>such an impairment.</a:t>
            </a:r>
          </a:p>
          <a:p>
            <a:pPr marL="0" indent="0">
              <a:buNone/>
            </a:pPr>
            <a:endParaRPr lang="en-US" dirty="0"/>
          </a:p>
        </p:txBody>
      </p:sp>
      <p:sp>
        <p:nvSpPr>
          <p:cNvPr id="4" name="Date Placeholder 3"/>
          <p:cNvSpPr>
            <a:spLocks noGrp="1"/>
          </p:cNvSpPr>
          <p:nvPr>
            <p:ph type="dt" sz="half" idx="10"/>
          </p:nvPr>
        </p:nvSpPr>
        <p:spPr/>
        <p:txBody>
          <a:bodyPr/>
          <a:lstStyle/>
          <a:p>
            <a:fld id="{79B8B010-B09C-401C-AE8A-E064C157BEBA}" type="datetime1">
              <a:rPr lang="en-US" smtClean="0"/>
              <a:t>10/5/2020</a:t>
            </a:fld>
            <a:endParaRPr lang="en-US" dirty="0"/>
          </a:p>
        </p:txBody>
      </p:sp>
    </p:spTree>
    <p:extLst>
      <p:ext uri="{BB962C8B-B14F-4D97-AF65-F5344CB8AC3E}">
        <p14:creationId xmlns:p14="http://schemas.microsoft.com/office/powerpoint/2010/main" val="1573876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475"/>
            <a:ext cx="11016175" cy="2042380"/>
          </a:xfrm>
        </p:spPr>
        <p:txBody>
          <a:bodyPr>
            <a:normAutofit/>
          </a:bodyPr>
          <a:lstStyle/>
          <a:p>
            <a:br>
              <a:rPr lang="en-US" dirty="0"/>
            </a:br>
            <a:r>
              <a:rPr lang="en-US" dirty="0"/>
              <a:t>			Eligible employees include:</a:t>
            </a:r>
            <a:br>
              <a:rPr lang="en-US" dirty="0"/>
            </a:br>
            <a:endParaRPr lang="en-US" dirty="0"/>
          </a:p>
        </p:txBody>
      </p:sp>
      <p:sp>
        <p:nvSpPr>
          <p:cNvPr id="3" name="Content Placeholder 2"/>
          <p:cNvSpPr>
            <a:spLocks noGrp="1"/>
          </p:cNvSpPr>
          <p:nvPr>
            <p:ph idx="1"/>
          </p:nvPr>
        </p:nvSpPr>
        <p:spPr>
          <a:xfrm>
            <a:off x="461914" y="2603500"/>
            <a:ext cx="11397006" cy="3788338"/>
          </a:xfrm>
        </p:spPr>
        <p:txBody>
          <a:bodyPr/>
          <a:lstStyle/>
          <a:p>
            <a:endParaRPr lang="en-US" dirty="0"/>
          </a:p>
          <a:p>
            <a:r>
              <a:rPr kumimoji="0" lang="en-US" sz="2000" b="0" i="0" u="none" strike="noStrike" cap="none" spc="0" normalizeH="0" baseline="0" noProof="0" dirty="0">
                <a:ln/>
                <a:effectLst/>
                <a:uLnTx/>
                <a:uFillTx/>
              </a:rPr>
              <a:t>A </a:t>
            </a:r>
            <a:r>
              <a:rPr kumimoji="0" lang="en-US" sz="2000" b="1" i="0" u="sng" strike="noStrike" cap="none" spc="0" normalizeH="0" baseline="0" noProof="0" dirty="0">
                <a:ln/>
                <a:effectLst/>
                <a:uLnTx/>
                <a:uFillTx/>
              </a:rPr>
              <a:t>qualified person</a:t>
            </a:r>
            <a:r>
              <a:rPr kumimoji="0" lang="en-US" sz="2000" b="0" i="0" u="none" strike="noStrike" cap="none" spc="0" normalizeH="0" baseline="0" noProof="0" dirty="0">
                <a:ln/>
                <a:effectLst/>
                <a:uLnTx/>
                <a:uFillTx/>
              </a:rPr>
              <a:t> is someone who “satisfies the requisite skill, experience, education, and other job-related requirements of the position… and can perform the essential functions of the job, with or without a reasonable accommodation and without posing a direct threat to the health or safety of the individual or others.”</a:t>
            </a:r>
            <a:endParaRPr lang="en-US" sz="2000" dirty="0"/>
          </a:p>
          <a:p>
            <a:pPr marL="0" indent="0">
              <a:buNone/>
            </a:pPr>
            <a:endParaRPr lang="en-US" sz="2000" dirty="0"/>
          </a:p>
          <a:p>
            <a:r>
              <a:rPr lang="en-US" sz="2000" dirty="0"/>
              <a:t>Part-time and full-time employees</a:t>
            </a:r>
          </a:p>
        </p:txBody>
      </p:sp>
      <p:sp>
        <p:nvSpPr>
          <p:cNvPr id="4" name="Date Placeholder 3"/>
          <p:cNvSpPr>
            <a:spLocks noGrp="1"/>
          </p:cNvSpPr>
          <p:nvPr>
            <p:ph type="dt" sz="half" idx="10"/>
          </p:nvPr>
        </p:nvSpPr>
        <p:spPr/>
        <p:txBody>
          <a:bodyPr/>
          <a:lstStyle/>
          <a:p>
            <a:fld id="{4BD6C62E-F4F7-4D1B-BF3E-EB65FB243FAF}" type="datetime1">
              <a:rPr lang="en-US" smtClean="0"/>
              <a:t>10/5/2020</a:t>
            </a:fld>
            <a:endParaRPr lang="en-US" dirty="0"/>
          </a:p>
        </p:txBody>
      </p:sp>
    </p:spTree>
    <p:extLst>
      <p:ext uri="{BB962C8B-B14F-4D97-AF65-F5344CB8AC3E}">
        <p14:creationId xmlns:p14="http://schemas.microsoft.com/office/powerpoint/2010/main" val="1467936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Start the Interactive Process</a:t>
            </a:r>
          </a:p>
        </p:txBody>
      </p:sp>
      <p:sp>
        <p:nvSpPr>
          <p:cNvPr id="3" name="Content Placeholder 2"/>
          <p:cNvSpPr>
            <a:spLocks noGrp="1"/>
          </p:cNvSpPr>
          <p:nvPr>
            <p:ph idx="1"/>
          </p:nvPr>
        </p:nvSpPr>
        <p:spPr>
          <a:xfrm>
            <a:off x="359764" y="2428407"/>
            <a:ext cx="11572406" cy="3612629"/>
          </a:xfrm>
        </p:spPr>
        <p:txBody>
          <a:bodyPr>
            <a:normAutofit/>
          </a:bodyPr>
          <a:lstStyle/>
          <a:p>
            <a:pPr marL="0" indent="0">
              <a:buNone/>
            </a:pPr>
            <a:r>
              <a:rPr lang="en-US" sz="3200" dirty="0">
                <a:solidFill>
                  <a:prstClr val="black"/>
                </a:solidFill>
              </a:rPr>
              <a:t>Initiate the interactive process when the employee’s disability is known or apparent.  For example, when:</a:t>
            </a:r>
          </a:p>
          <a:p>
            <a:r>
              <a:rPr lang="en-US" dirty="0">
                <a:solidFill>
                  <a:prstClr val="black"/>
                </a:solidFill>
              </a:rPr>
              <a:t>Employee requests an accommodation</a:t>
            </a:r>
          </a:p>
          <a:p>
            <a:r>
              <a:rPr lang="en-US" dirty="0">
                <a:solidFill>
                  <a:prstClr val="black"/>
                </a:solidFill>
              </a:rPr>
              <a:t>Employee presents doctor’s note with work restrictions</a:t>
            </a:r>
          </a:p>
          <a:p>
            <a:r>
              <a:rPr lang="en-US" dirty="0">
                <a:solidFill>
                  <a:prstClr val="black"/>
                </a:solidFill>
              </a:rPr>
              <a:t>Employer otherwise becomes aware of need for accommodation through third party or observation</a:t>
            </a:r>
          </a:p>
          <a:p>
            <a:pPr marL="0" indent="0">
              <a:buNone/>
            </a:pPr>
            <a:r>
              <a:rPr lang="en-US" dirty="0"/>
              <a:t>These requests and the resulting conversations between the employee and the supervisor starts the “interactive process,” an important component of the accommodation procedure.</a:t>
            </a:r>
          </a:p>
          <a:p>
            <a:pPr marL="0" indent="0">
              <a:buNone/>
            </a:pPr>
            <a:endParaRPr lang="en-US" dirty="0"/>
          </a:p>
          <a:p>
            <a:endParaRPr lang="en-US" dirty="0">
              <a:solidFill>
                <a:prstClr val="black"/>
              </a:solidFill>
            </a:endParaRPr>
          </a:p>
          <a:p>
            <a:endParaRPr lang="en-US" dirty="0">
              <a:solidFill>
                <a:prstClr val="black"/>
              </a:solidFill>
            </a:endParaRPr>
          </a:p>
          <a:p>
            <a:endParaRPr lang="en-US" dirty="0"/>
          </a:p>
        </p:txBody>
      </p:sp>
      <p:sp>
        <p:nvSpPr>
          <p:cNvPr id="4" name="Date Placeholder 3"/>
          <p:cNvSpPr>
            <a:spLocks noGrp="1"/>
          </p:cNvSpPr>
          <p:nvPr>
            <p:ph type="dt" sz="half" idx="10"/>
          </p:nvPr>
        </p:nvSpPr>
        <p:spPr/>
        <p:txBody>
          <a:bodyPr/>
          <a:lstStyle/>
          <a:p>
            <a:fld id="{A22CD3F8-2442-44A1-82AD-B791F686CFB4}" type="datetime1">
              <a:rPr lang="en-US" smtClean="0"/>
              <a:t>10/5/2020</a:t>
            </a:fld>
            <a:endParaRPr lang="en-US" dirty="0"/>
          </a:p>
        </p:txBody>
      </p:sp>
    </p:spTree>
    <p:extLst>
      <p:ext uri="{BB962C8B-B14F-4D97-AF65-F5344CB8AC3E}">
        <p14:creationId xmlns:p14="http://schemas.microsoft.com/office/powerpoint/2010/main" val="419077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The Interactive Process</a:t>
            </a:r>
          </a:p>
        </p:txBody>
      </p:sp>
      <p:sp>
        <p:nvSpPr>
          <p:cNvPr id="3" name="Content Placeholder 2"/>
          <p:cNvSpPr>
            <a:spLocks noGrp="1"/>
          </p:cNvSpPr>
          <p:nvPr>
            <p:ph idx="1"/>
          </p:nvPr>
        </p:nvSpPr>
        <p:spPr/>
        <p:txBody>
          <a:bodyPr/>
          <a:lstStyle/>
          <a:p>
            <a:pPr marL="0" indent="0">
              <a:buNone/>
            </a:pPr>
            <a:r>
              <a:rPr lang="en-US" dirty="0"/>
              <a:t>These interactions can also help identify barriers the employee is</a:t>
            </a:r>
          </a:p>
          <a:p>
            <a:pPr marL="0" indent="0">
              <a:buNone/>
            </a:pPr>
            <a:r>
              <a:rPr lang="en-US" dirty="0"/>
              <a:t>experiencing. A barrier is some feature of the employee’s job (or the</a:t>
            </a:r>
          </a:p>
          <a:p>
            <a:pPr marL="0" indent="0">
              <a:buNone/>
            </a:pPr>
            <a:r>
              <a:rPr lang="en-US" dirty="0"/>
              <a:t>job environment) that makes it difficult for the person with a disability</a:t>
            </a:r>
          </a:p>
          <a:p>
            <a:pPr marL="0" indent="0">
              <a:buNone/>
            </a:pPr>
            <a:r>
              <a:rPr lang="en-US" dirty="0"/>
              <a:t>to perform their job tasks.</a:t>
            </a:r>
          </a:p>
        </p:txBody>
      </p:sp>
      <p:sp>
        <p:nvSpPr>
          <p:cNvPr id="4" name="Date Placeholder 3"/>
          <p:cNvSpPr>
            <a:spLocks noGrp="1"/>
          </p:cNvSpPr>
          <p:nvPr>
            <p:ph type="dt" sz="half" idx="10"/>
          </p:nvPr>
        </p:nvSpPr>
        <p:spPr/>
        <p:txBody>
          <a:bodyPr/>
          <a:lstStyle/>
          <a:p>
            <a:fld id="{78CDAF20-123A-48EF-A98E-485D9EAFD005}" type="datetime1">
              <a:rPr lang="en-US" smtClean="0"/>
              <a:t>10/5/2020</a:t>
            </a:fld>
            <a:endParaRPr lang="en-US" dirty="0"/>
          </a:p>
        </p:txBody>
      </p:sp>
    </p:spTree>
    <p:extLst>
      <p:ext uri="{BB962C8B-B14F-4D97-AF65-F5344CB8AC3E}">
        <p14:creationId xmlns:p14="http://schemas.microsoft.com/office/powerpoint/2010/main" val="3947353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4496</TotalTime>
  <Words>1069</Words>
  <Application>Microsoft Office PowerPoint</Application>
  <PresentationFormat>Widescreen</PresentationFormat>
  <Paragraphs>149</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Cambria</vt:lpstr>
      <vt:lpstr>Century Gothic</vt:lpstr>
      <vt:lpstr>Times New Roman</vt:lpstr>
      <vt:lpstr>Wingdings</vt:lpstr>
      <vt:lpstr>Wingdings 3</vt:lpstr>
      <vt:lpstr>Ion Boardroom</vt:lpstr>
      <vt:lpstr>Office of Institutional Diversity and Equity </vt:lpstr>
      <vt:lpstr>  Session Objectives</vt:lpstr>
      <vt:lpstr>  Non-Discrimination Policy </vt:lpstr>
      <vt:lpstr>The Americans with Disabilities Act (ADA)</vt:lpstr>
      <vt:lpstr>Examples of ADA Covered Conditions</vt:lpstr>
      <vt:lpstr>   Defining Disability </vt:lpstr>
      <vt:lpstr>    Eligible employees include: </vt:lpstr>
      <vt:lpstr>When to Start the Interactive Process</vt:lpstr>
      <vt:lpstr>  The Interactive Process</vt:lpstr>
      <vt:lpstr>   Essential Functions</vt:lpstr>
      <vt:lpstr>  Reasonable Accommodation</vt:lpstr>
      <vt:lpstr> The Request for an Accommodation</vt:lpstr>
      <vt:lpstr>Requests for Accommodations?</vt:lpstr>
      <vt:lpstr>The Request for an Accommodation</vt:lpstr>
      <vt:lpstr>Requesting Medical Information</vt:lpstr>
      <vt:lpstr>PowerPoint Presentation</vt:lpstr>
      <vt:lpstr>PowerPoint Presentation</vt:lpstr>
      <vt:lpstr>  Examples of Accommodations</vt:lpstr>
      <vt:lpstr>Providing Equipment as an Accommodation</vt:lpstr>
      <vt:lpstr>  What would you do?</vt:lpstr>
      <vt:lpstr>  What would you do (cont.)</vt:lpstr>
      <vt:lpstr>     What would you do?</vt:lpstr>
      <vt:lpstr>   ADA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Toya C Camacho</dc:creator>
  <cp:lastModifiedBy>Toya C. Camacho</cp:lastModifiedBy>
  <cp:revision>76</cp:revision>
  <cp:lastPrinted>2019-02-05T18:31:54Z</cp:lastPrinted>
  <dcterms:created xsi:type="dcterms:W3CDTF">2017-09-26T09:52:13Z</dcterms:created>
  <dcterms:modified xsi:type="dcterms:W3CDTF">2020-10-05T15:29:24Z</dcterms:modified>
</cp:coreProperties>
</file>