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5"/>
  </p:notesMasterIdLst>
  <p:sldIdLst>
    <p:sldId id="276" r:id="rId2"/>
    <p:sldId id="278" r:id="rId3"/>
    <p:sldId id="279" r:id="rId4"/>
    <p:sldId id="280" r:id="rId5"/>
    <p:sldId id="281" r:id="rId6"/>
    <p:sldId id="282" r:id="rId7"/>
    <p:sldId id="283" r:id="rId8"/>
    <p:sldId id="284" r:id="rId9"/>
    <p:sldId id="285" r:id="rId10"/>
    <p:sldId id="286" r:id="rId11"/>
    <p:sldId id="287" r:id="rId12"/>
    <p:sldId id="288" r:id="rId13"/>
    <p:sldId id="277" r:id="rId14"/>
  </p:sldIdLst>
  <p:sldSz cx="9144000" cy="5148263"/>
  <p:notesSz cx="6858000" cy="9144000"/>
  <p:defaultTextStyle>
    <a:defPPr>
      <a:defRPr lang="en-US"/>
    </a:defPPr>
    <a:lvl1pPr marL="0" algn="l" defTabSz="408324" rtl="0" eaLnBrk="1" latinLnBrk="0" hangingPunct="1">
      <a:defRPr sz="1600" kern="1200">
        <a:solidFill>
          <a:schemeClr val="tx1"/>
        </a:solidFill>
        <a:latin typeface="+mn-lt"/>
        <a:ea typeface="+mn-ea"/>
        <a:cs typeface="+mn-cs"/>
      </a:defRPr>
    </a:lvl1pPr>
    <a:lvl2pPr marL="408324" algn="l" defTabSz="408324" rtl="0" eaLnBrk="1" latinLnBrk="0" hangingPunct="1">
      <a:defRPr sz="1600" kern="1200">
        <a:solidFill>
          <a:schemeClr val="tx1"/>
        </a:solidFill>
        <a:latin typeface="+mn-lt"/>
        <a:ea typeface="+mn-ea"/>
        <a:cs typeface="+mn-cs"/>
      </a:defRPr>
    </a:lvl2pPr>
    <a:lvl3pPr marL="816649" algn="l" defTabSz="408324" rtl="0" eaLnBrk="1" latinLnBrk="0" hangingPunct="1">
      <a:defRPr sz="1600" kern="1200">
        <a:solidFill>
          <a:schemeClr val="tx1"/>
        </a:solidFill>
        <a:latin typeface="+mn-lt"/>
        <a:ea typeface="+mn-ea"/>
        <a:cs typeface="+mn-cs"/>
      </a:defRPr>
    </a:lvl3pPr>
    <a:lvl4pPr marL="1224974" algn="l" defTabSz="408324" rtl="0" eaLnBrk="1" latinLnBrk="0" hangingPunct="1">
      <a:defRPr sz="1600" kern="1200">
        <a:solidFill>
          <a:schemeClr val="tx1"/>
        </a:solidFill>
        <a:latin typeface="+mn-lt"/>
        <a:ea typeface="+mn-ea"/>
        <a:cs typeface="+mn-cs"/>
      </a:defRPr>
    </a:lvl4pPr>
    <a:lvl5pPr marL="1633298" algn="l" defTabSz="408324" rtl="0" eaLnBrk="1" latinLnBrk="0" hangingPunct="1">
      <a:defRPr sz="1600" kern="1200">
        <a:solidFill>
          <a:schemeClr val="tx1"/>
        </a:solidFill>
        <a:latin typeface="+mn-lt"/>
        <a:ea typeface="+mn-ea"/>
        <a:cs typeface="+mn-cs"/>
      </a:defRPr>
    </a:lvl5pPr>
    <a:lvl6pPr marL="2041622" algn="l" defTabSz="408324" rtl="0" eaLnBrk="1" latinLnBrk="0" hangingPunct="1">
      <a:defRPr sz="1600" kern="1200">
        <a:solidFill>
          <a:schemeClr val="tx1"/>
        </a:solidFill>
        <a:latin typeface="+mn-lt"/>
        <a:ea typeface="+mn-ea"/>
        <a:cs typeface="+mn-cs"/>
      </a:defRPr>
    </a:lvl6pPr>
    <a:lvl7pPr marL="2449947" algn="l" defTabSz="408324" rtl="0" eaLnBrk="1" latinLnBrk="0" hangingPunct="1">
      <a:defRPr sz="1600" kern="1200">
        <a:solidFill>
          <a:schemeClr val="tx1"/>
        </a:solidFill>
        <a:latin typeface="+mn-lt"/>
        <a:ea typeface="+mn-ea"/>
        <a:cs typeface="+mn-cs"/>
      </a:defRPr>
    </a:lvl7pPr>
    <a:lvl8pPr marL="2858271" algn="l" defTabSz="408324" rtl="0" eaLnBrk="1" latinLnBrk="0" hangingPunct="1">
      <a:defRPr sz="1600" kern="1200">
        <a:solidFill>
          <a:schemeClr val="tx1"/>
        </a:solidFill>
        <a:latin typeface="+mn-lt"/>
        <a:ea typeface="+mn-ea"/>
        <a:cs typeface="+mn-cs"/>
      </a:defRPr>
    </a:lvl8pPr>
    <a:lvl9pPr marL="3266596" algn="l" defTabSz="408324" rtl="0" eaLnBrk="1" latinLnBrk="0" hangingPunct="1">
      <a:defRPr sz="16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CCFF"/>
    <a:srgbClr val="0080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1350" autoAdjust="0"/>
  </p:normalViewPr>
  <p:slideViewPr>
    <p:cSldViewPr snapToGrid="0" snapToObjects="1">
      <p:cViewPr>
        <p:scale>
          <a:sx n="54" d="100"/>
          <a:sy n="54" d="100"/>
        </p:scale>
        <p:origin x="-2424" y="-816"/>
      </p:cViewPr>
      <p:guideLst>
        <p:guide orient="horz" pos="1622"/>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13D20AA-1BD3-4720-91D2-F88EF953424D}" type="datetimeFigureOut">
              <a:rPr lang="en-US" smtClean="0"/>
              <a:pPr/>
              <a:t>2/16/2015</a:t>
            </a:fld>
            <a:endParaRPr lang="en-US"/>
          </a:p>
        </p:txBody>
      </p:sp>
      <p:sp>
        <p:nvSpPr>
          <p:cNvPr id="4" name="Slide Image Placeholder 3"/>
          <p:cNvSpPr>
            <a:spLocks noGrp="1" noRot="1" noChangeAspect="1"/>
          </p:cNvSpPr>
          <p:nvPr>
            <p:ph type="sldImg" idx="2"/>
          </p:nvPr>
        </p:nvSpPr>
        <p:spPr>
          <a:xfrm>
            <a:off x="384175" y="685800"/>
            <a:ext cx="608965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9BD2BAE-0F4B-4020-8244-ECC372777EA3}" type="slidenum">
              <a:rPr lang="en-US" smtClean="0"/>
              <a:pPr/>
              <a:t>‹#›</a:t>
            </a:fld>
            <a:endParaRPr lang="en-US"/>
          </a:p>
        </p:txBody>
      </p:sp>
    </p:spTree>
    <p:extLst>
      <p:ext uri="{BB962C8B-B14F-4D97-AF65-F5344CB8AC3E}">
        <p14:creationId xmlns:p14="http://schemas.microsoft.com/office/powerpoint/2010/main" val="10018262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a:r>
              <a:rPr lang="en-US" altLang="en-US" smtClean="0">
                <a:ea typeface="ＭＳ Ｐゴシック" pitchFamily="34" charset="-128"/>
              </a:rPr>
              <a:t>60-80% of all workplace conflicts comes from strained relationships between employees and Managers  Reference Virginia Dept of Resources</a:t>
            </a:r>
          </a:p>
          <a:p>
            <a:pPr eaLnBrk="1"/>
            <a:endParaRPr lang="en-US" altLang="en-US" smtClean="0">
              <a:ea typeface="ＭＳ Ｐゴシック" pitchFamily="34" charset="-128"/>
            </a:endParaRPr>
          </a:p>
          <a:p>
            <a:pPr eaLnBrk="1"/>
            <a:r>
              <a:rPr lang="en-US" altLang="en-US" smtClean="0">
                <a:ea typeface="ＭＳ Ｐゴシック" pitchFamily="34" charset="-128"/>
              </a:rPr>
              <a:t> Washington (state) Business Journal</a:t>
            </a:r>
          </a:p>
          <a:p>
            <a:pPr eaLnBrk="1"/>
            <a:endParaRPr lang="en-US" altLang="en-US" smtClean="0">
              <a:ea typeface="ＭＳ Ｐゴシック" pitchFamily="34" charset="-128"/>
            </a:endParaRPr>
          </a:p>
          <a:p>
            <a:pPr eaLnBrk="1"/>
            <a:r>
              <a:rPr lang="en-US" altLang="en-US" smtClean="0">
                <a:ea typeface="ＭＳ Ｐゴシック" pitchFamily="34" charset="-128"/>
              </a:rPr>
              <a:t>When introducing the topic this slide validates the importance of this topic and how important it is to learn the skill of resolving conflicts in the most amicable way.  Many of us come to a class on conflict with a preconceived mindset of how we would rather just avoid the whole topic.  Start the class off by reminding participants that the class is confidential, and how learning this skill will drastically improve their life.  </a:t>
            </a:r>
          </a:p>
          <a:p>
            <a:pPr eaLnBrk="1" hangingPunct="1">
              <a:spcBef>
                <a:spcPct val="0"/>
              </a:spcBef>
            </a:pPr>
            <a:endParaRPr lang="en-US" altLang="en-US" smtClean="0">
              <a:ea typeface="ＭＳ Ｐゴシック" pitchFamily="34" charset="-128"/>
            </a:endParaRPr>
          </a:p>
          <a:p>
            <a:pPr eaLnBrk="1" hangingPunct="1">
              <a:spcBef>
                <a:spcPct val="0"/>
              </a:spcBef>
            </a:pPr>
            <a:endParaRPr lang="en-US" altLang="en-US" smtClean="0">
              <a:ea typeface="ＭＳ Ｐゴシック" pitchFamily="34" charset="-128"/>
            </a:endParaRPr>
          </a:p>
        </p:txBody>
      </p:sp>
      <p:sp>
        <p:nvSpPr>
          <p:cNvPr id="184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64870074-9DED-451B-BCC2-4579EA4D7FCA}" type="slidenum">
              <a:rPr lang="en-US" altLang="en-US" sz="1200" smtClean="0"/>
              <a:pPr eaLnBrk="1" hangingPunct="1"/>
              <a:t>2</a:t>
            </a:fld>
            <a:endParaRPr lang="en-US" altLang="en-US" sz="120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a:r>
              <a:rPr lang="en-US" altLang="en-US" smtClean="0">
                <a:ea typeface="ＭＳ Ｐゴシック" pitchFamily="34" charset="-128"/>
              </a:rPr>
              <a:t>No throwing in the kitchen sink and carrying old baggage around.</a:t>
            </a:r>
          </a:p>
          <a:p>
            <a:pPr eaLnBrk="1"/>
            <a:endParaRPr lang="en-US" altLang="en-US" smtClean="0">
              <a:ea typeface="ＭＳ Ｐゴシック" pitchFamily="34" charset="-128"/>
            </a:endParaRPr>
          </a:p>
          <a:p>
            <a:pPr eaLnBrk="1"/>
            <a:r>
              <a:rPr lang="en-US" altLang="en-US" smtClean="0">
                <a:ea typeface="ＭＳ Ｐゴシック" pitchFamily="34" charset="-128"/>
              </a:rPr>
              <a:t>How good are you at doing this?  </a:t>
            </a:r>
          </a:p>
          <a:p>
            <a:endParaRPr lang="en-US" altLang="en-US" smtClean="0">
              <a:ea typeface="ＭＳ Ｐゴシック" pitchFamily="34" charset="-128"/>
            </a:endParaRPr>
          </a:p>
        </p:txBody>
      </p:sp>
      <p:sp>
        <p:nvSpPr>
          <p:cNvPr id="276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D5BFDF74-9807-49FB-8E4A-F831A3C55E43}" type="slidenum">
              <a:rPr lang="en-US" altLang="en-US" sz="1200" smtClean="0"/>
              <a:pPr eaLnBrk="1" hangingPunct="1"/>
              <a:t>12</a:t>
            </a:fld>
            <a:endParaRPr lang="en-US" altLang="en-US" sz="120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ea typeface="ＭＳ Ｐゴシック" pitchFamily="34" charset="-128"/>
              </a:rPr>
              <a:t>Yes, in the ideal world we want to minimize as much conflict as possible.  Just like preventative medicine, we can reduce our risks of getting certain medical conditions..  Looking at these bullets we need to assess how open we are to letting others speak and share their opinions.  One of the key elements to address is what happens when a mistake is identified in your office or your life.  </a:t>
            </a:r>
          </a:p>
          <a:p>
            <a:pPr eaLnBrk="1" hangingPunct="1">
              <a:spcBef>
                <a:spcPct val="0"/>
              </a:spcBef>
            </a:pPr>
            <a:endParaRPr lang="en-US" altLang="en-US" smtClean="0">
              <a:ea typeface="ＭＳ Ｐゴシック" pitchFamily="34" charset="-128"/>
            </a:endParaRPr>
          </a:p>
          <a:p>
            <a:pPr eaLnBrk="1" hangingPunct="1">
              <a:spcBef>
                <a:spcPct val="0"/>
              </a:spcBef>
            </a:pPr>
            <a:r>
              <a:rPr lang="en-US" altLang="en-US" smtClean="0">
                <a:ea typeface="ＭＳ Ｐゴシック" pitchFamily="34" charset="-128"/>
              </a:rPr>
              <a:t>Do we judge, do we condemn, do we live and learn, do we ignore, do we blame</a:t>
            </a:r>
          </a:p>
          <a:p>
            <a:pPr eaLnBrk="1" hangingPunct="1">
              <a:spcBef>
                <a:spcPct val="0"/>
              </a:spcBef>
            </a:pPr>
            <a:endParaRPr lang="en-US" altLang="en-US" smtClean="0">
              <a:ea typeface="ＭＳ Ｐゴシック" pitchFamily="34" charset="-128"/>
            </a:endParaRPr>
          </a:p>
        </p:txBody>
      </p:sp>
      <p:sp>
        <p:nvSpPr>
          <p:cNvPr id="194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B79EE096-337E-4C64-ABC7-A6CAA4541952}" type="slidenum">
              <a:rPr lang="en-US" altLang="en-US" sz="1200" smtClean="0"/>
              <a:pPr eaLnBrk="1" hangingPunct="1"/>
              <a:t>3</a:t>
            </a:fld>
            <a:endParaRPr lang="en-US" altLang="en-US" sz="120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a:r>
              <a:rPr lang="en-US" altLang="en-US" smtClean="0">
                <a:ea typeface="ＭＳ Ｐゴシック" pitchFamily="34" charset="-128"/>
              </a:rPr>
              <a:t>Not having enough- Steven Covey identified two points of view - scarcity mentality versus abundance…. The idea that everyone can win!  Are you just taking something out on someone.  Did you have a bad start of the day and are carrying that stress and taking it out on someone else or vice versa.  </a:t>
            </a:r>
          </a:p>
          <a:p>
            <a:pPr eaLnBrk="1"/>
            <a:endParaRPr lang="en-US" altLang="en-US" b="1" smtClean="0">
              <a:ea typeface="ＭＳ Ｐゴシック" pitchFamily="34" charset="-128"/>
            </a:endParaRPr>
          </a:p>
          <a:p>
            <a:pPr eaLnBrk="1"/>
            <a:r>
              <a:rPr lang="en-US" altLang="en-US" b="1" smtClean="0">
                <a:ea typeface="ＭＳ Ｐゴシック" pitchFamily="34" charset="-128"/>
              </a:rPr>
              <a:t>Ask yourself where is this conflict coming from?  Figuring out potential reasons is a key step to solving our problems because once we know the reasons, solving it becomes much easier.</a:t>
            </a:r>
          </a:p>
          <a:p>
            <a:pPr eaLnBrk="1"/>
            <a:endParaRPr lang="en-US" altLang="en-US" smtClean="0">
              <a:ea typeface="ＭＳ Ｐゴシック" pitchFamily="34" charset="-128"/>
            </a:endParaRPr>
          </a:p>
          <a:p>
            <a:pPr eaLnBrk="1"/>
            <a:r>
              <a:rPr lang="en-US" altLang="en-US" smtClean="0">
                <a:ea typeface="ＭＳ Ｐゴシック" pitchFamily="34" charset="-128"/>
              </a:rPr>
              <a:t>Here are the basic reasons why conflict happens.  It is critical that we track are we more likely to have a work or home conflict.  </a:t>
            </a:r>
          </a:p>
          <a:p>
            <a:pPr eaLnBrk="1"/>
            <a:r>
              <a:rPr lang="en-US" altLang="en-US" smtClean="0">
                <a:ea typeface="ＭＳ Ｐゴシック" pitchFamily="34" charset="-128"/>
              </a:rPr>
              <a:t>Some studies show that there are people addicted to conflict.  </a:t>
            </a:r>
          </a:p>
          <a:p>
            <a:pPr eaLnBrk="1"/>
            <a:endParaRPr lang="en-US" altLang="en-US" smtClean="0">
              <a:ea typeface="ＭＳ Ｐゴシック" pitchFamily="34" charset="-128"/>
            </a:endParaRPr>
          </a:p>
          <a:p>
            <a:pPr eaLnBrk="1"/>
            <a:r>
              <a:rPr lang="en-US" altLang="en-US" smtClean="0">
                <a:ea typeface="ＭＳ Ｐゴシック" pitchFamily="34" charset="-128"/>
              </a:rPr>
              <a:t>Jealousy is an “elephant in the room” topic.  We don’t like discussing it, let alone admitting it.  We aren’t suggesting you say “I am jealous of…”, but do acknowledge our green eyed monster(s).  </a:t>
            </a:r>
          </a:p>
          <a:p>
            <a:pPr eaLnBrk="1"/>
            <a:endParaRPr lang="en-US" altLang="en-US" smtClean="0">
              <a:ea typeface="ＭＳ Ｐゴシック" pitchFamily="34" charset="-128"/>
            </a:endParaRPr>
          </a:p>
          <a:p>
            <a:pPr eaLnBrk="1"/>
            <a:r>
              <a:rPr lang="en-US" altLang="en-US" smtClean="0">
                <a:ea typeface="ＭＳ Ｐゴシック" pitchFamily="34" charset="-128"/>
              </a:rPr>
              <a:t>It is so common to feel competition (what little we do have) in today’s troubled economic times.  While we cannot solve the problem of not having enough, acknowledging that we have to work with less is a huge step towards getting along better.  Working in the reality, not what we wish, is beneficial to moving forward.</a:t>
            </a:r>
          </a:p>
          <a:p>
            <a:pPr eaLnBrk="1" hangingPunct="1"/>
            <a:endParaRPr lang="en-US" altLang="en-US" smtClean="0">
              <a:ea typeface="ＭＳ Ｐゴシック" pitchFamily="34" charset="-128"/>
            </a:endParaRPr>
          </a:p>
        </p:txBody>
      </p:sp>
      <p:sp>
        <p:nvSpPr>
          <p:cNvPr id="204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E66E220C-5C50-4F81-AE5D-11ED9BA2D354}" type="slidenum">
              <a:rPr lang="en-US" altLang="en-US" sz="1200" smtClean="0"/>
              <a:pPr eaLnBrk="1" hangingPunct="1"/>
              <a:t>4</a:t>
            </a:fld>
            <a:endParaRPr lang="en-US" altLang="en-US" sz="120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a:r>
              <a:rPr lang="en-US" altLang="en-US" smtClean="0">
                <a:ea typeface="ＭＳ Ｐゴシック" pitchFamily="34" charset="-128"/>
              </a:rPr>
              <a:t>Closer together</a:t>
            </a:r>
          </a:p>
          <a:p>
            <a:pPr eaLnBrk="1"/>
            <a:r>
              <a:rPr lang="en-US" altLang="en-US" smtClean="0">
                <a:ea typeface="ＭＳ Ｐゴシック" pitchFamily="34" charset="-128"/>
              </a:rPr>
              <a:t>-Make sure to air info that needs to be aired</a:t>
            </a:r>
          </a:p>
          <a:p>
            <a:pPr eaLnBrk="1"/>
            <a:r>
              <a:rPr lang="en-US" altLang="en-US" smtClean="0">
                <a:ea typeface="ＭＳ Ｐゴシック" pitchFamily="34" charset="-128"/>
              </a:rPr>
              <a:t>-Eliminate group think within employees</a:t>
            </a:r>
          </a:p>
          <a:p>
            <a:pPr eaLnBrk="1"/>
            <a:endParaRPr lang="en-US" altLang="en-US" smtClean="0">
              <a:ea typeface="ＭＳ Ｐゴシック" pitchFamily="34" charset="-128"/>
            </a:endParaRPr>
          </a:p>
          <a:p>
            <a:pPr eaLnBrk="1"/>
            <a:r>
              <a:rPr lang="en-US" altLang="en-US" smtClean="0">
                <a:ea typeface="ＭＳ Ｐゴシック" pitchFamily="34" charset="-128"/>
              </a:rPr>
              <a:t>Exercise: Encourage real discussion – encourage group discussion – ask for stories when conflict was helpful.  Why was it helpful?  What was the outcome? The purpose of this is to motivate the participants to go through conflict to get to the other side rather than avoiding.</a:t>
            </a:r>
          </a:p>
          <a:p>
            <a:pPr eaLnBrk="1" hangingPunct="1">
              <a:spcBef>
                <a:spcPct val="0"/>
              </a:spcBef>
            </a:pPr>
            <a:endParaRPr lang="en-US" altLang="en-US" smtClean="0">
              <a:ea typeface="ＭＳ Ｐゴシック" pitchFamily="34" charset="-128"/>
            </a:endParaRPr>
          </a:p>
        </p:txBody>
      </p:sp>
      <p:sp>
        <p:nvSpPr>
          <p:cNvPr id="215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BD28CA1A-732E-497D-BCC5-9F82E1141FDD}" type="slidenum">
              <a:rPr lang="en-US" altLang="en-US" sz="1200" smtClean="0"/>
              <a:pPr eaLnBrk="1" hangingPunct="1"/>
              <a:t>5</a:t>
            </a:fld>
            <a:endParaRPr lang="en-US" altLang="en-US" sz="120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a:r>
              <a:rPr lang="en-US" altLang="en-US" smtClean="0">
                <a:ea typeface="ＭＳ Ｐゴシック" pitchFamily="34" charset="-128"/>
              </a:rPr>
              <a:t>Dooley and Fryxell:</a:t>
            </a:r>
          </a:p>
          <a:p>
            <a:pPr eaLnBrk="1"/>
            <a:r>
              <a:rPr lang="en-US" altLang="en-US" smtClean="0">
                <a:ea typeface="ＭＳ Ｐゴシック" pitchFamily="34" charset="-128"/>
              </a:rPr>
              <a:t>In 1999 found that if you have a conflict of ideas early on, we will have a good resolution. But if it waits, it will blow up into a war.</a:t>
            </a:r>
          </a:p>
        </p:txBody>
      </p:sp>
      <p:sp>
        <p:nvSpPr>
          <p:cNvPr id="225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0372BE19-9516-4D6D-B2E9-E1432452D5F0}" type="slidenum">
              <a:rPr lang="en-US" altLang="en-US" sz="1200" smtClean="0"/>
              <a:pPr eaLnBrk="1" hangingPunct="1"/>
              <a:t>6</a:t>
            </a:fld>
            <a:endParaRPr lang="en-US" altLang="en-US" sz="120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a:r>
              <a:rPr lang="en-US" altLang="en-US" dirty="0" smtClean="0">
                <a:ea typeface="ＭＳ Ｐゴシック" pitchFamily="34" charset="-128"/>
              </a:rPr>
              <a:t>Which fits you??</a:t>
            </a:r>
          </a:p>
          <a:p>
            <a:pPr eaLnBrk="1"/>
            <a:r>
              <a:rPr lang="en-US" altLang="en-US" dirty="0" smtClean="0">
                <a:ea typeface="ＭＳ Ｐゴシック" pitchFamily="34" charset="-128"/>
              </a:rPr>
              <a:t>Become Familiar with Thomas </a:t>
            </a:r>
            <a:r>
              <a:rPr lang="en-US" altLang="en-US" dirty="0" err="1" smtClean="0">
                <a:ea typeface="ＭＳ Ｐゴシック" pitchFamily="34" charset="-128"/>
              </a:rPr>
              <a:t>Kilmann</a:t>
            </a:r>
            <a:endParaRPr lang="en-US" altLang="en-US" dirty="0" smtClean="0">
              <a:ea typeface="ＭＳ Ｐゴシック" pitchFamily="34" charset="-128"/>
            </a:endParaRPr>
          </a:p>
          <a:p>
            <a:pPr eaLnBrk="1"/>
            <a:r>
              <a:rPr lang="en-US" altLang="en-US" dirty="0" smtClean="0">
                <a:ea typeface="ＭＳ Ｐゴシック" pitchFamily="34" charset="-128"/>
              </a:rPr>
              <a:t>We have to be able to flex it</a:t>
            </a:r>
          </a:p>
          <a:p>
            <a:pPr eaLnBrk="1"/>
            <a:r>
              <a:rPr lang="en-US" altLang="en-US" dirty="0" smtClean="0">
                <a:ea typeface="ＭＳ Ｐゴシック" pitchFamily="34" charset="-128"/>
              </a:rPr>
              <a:t>“Shake it up” between all 4 of the above strategies</a:t>
            </a:r>
          </a:p>
          <a:p>
            <a:pPr eaLnBrk="1"/>
            <a:endParaRPr lang="en-US" altLang="en-US" dirty="0" smtClean="0">
              <a:ea typeface="ＭＳ Ｐゴシック" pitchFamily="34" charset="-128"/>
            </a:endParaRPr>
          </a:p>
          <a:p>
            <a:pPr eaLnBrk="1"/>
            <a:r>
              <a:rPr lang="en-US" altLang="en-US" b="1" dirty="0" smtClean="0">
                <a:ea typeface="ＭＳ Ｐゴシック" pitchFamily="34" charset="-128"/>
              </a:rPr>
              <a:t>Gold Medalist- </a:t>
            </a:r>
            <a:r>
              <a:rPr lang="en-US" altLang="en-US" dirty="0" smtClean="0">
                <a:ea typeface="ＭＳ Ｐゴシック" pitchFamily="34" charset="-128"/>
              </a:rPr>
              <a:t>the person who always has to win! </a:t>
            </a:r>
          </a:p>
          <a:p>
            <a:pPr eaLnBrk="1"/>
            <a:endParaRPr lang="en-US" altLang="en-US" dirty="0" smtClean="0">
              <a:ea typeface="ＭＳ Ｐゴシック" pitchFamily="34" charset="-128"/>
            </a:endParaRPr>
          </a:p>
          <a:p>
            <a:pPr eaLnBrk="1"/>
            <a:r>
              <a:rPr lang="en-US" altLang="en-US" dirty="0" smtClean="0">
                <a:ea typeface="ＭＳ Ｐゴシック" pitchFamily="34" charset="-128"/>
              </a:rPr>
              <a:t>What style fits you best.  Before describe these words, let participants identifying who they are.  There are times when we might need to be a little bit of all of them.</a:t>
            </a:r>
          </a:p>
          <a:p>
            <a:pPr eaLnBrk="1"/>
            <a:endParaRPr lang="en-US" altLang="en-US" dirty="0" smtClean="0">
              <a:ea typeface="ＭＳ Ｐゴシック" pitchFamily="34" charset="-128"/>
            </a:endParaRPr>
          </a:p>
          <a:p>
            <a:pPr eaLnBrk="1"/>
            <a:r>
              <a:rPr lang="en-US" altLang="en-US" b="1" dirty="0" smtClean="0">
                <a:ea typeface="ＭＳ Ｐゴシック" pitchFamily="34" charset="-128"/>
              </a:rPr>
              <a:t>Ostrich </a:t>
            </a:r>
            <a:r>
              <a:rPr lang="en-US" altLang="en-US" dirty="0" smtClean="0">
                <a:ea typeface="ＭＳ Ｐゴシック" pitchFamily="34" charset="-128"/>
              </a:rPr>
              <a:t>– are you the person at all costs walks away.  </a:t>
            </a:r>
          </a:p>
          <a:p>
            <a:pPr eaLnBrk="1"/>
            <a:r>
              <a:rPr lang="en-US" altLang="en-US" b="1" dirty="0" smtClean="0">
                <a:ea typeface="ＭＳ Ｐゴシック" pitchFamily="34" charset="-128"/>
              </a:rPr>
              <a:t>Doormat </a:t>
            </a:r>
            <a:r>
              <a:rPr lang="en-US" altLang="en-US" dirty="0" smtClean="0">
                <a:ea typeface="ＭＳ Ｐゴシック" pitchFamily="34" charset="-128"/>
              </a:rPr>
              <a:t>– The Doormat stays in the conflict, but lets someone takeover.  The doormat gives in.  Doormat doesn’t say a word.  They can come across as passive aggressive.  The doormat will go to other people to complain</a:t>
            </a:r>
          </a:p>
          <a:p>
            <a:pPr eaLnBrk="1"/>
            <a:r>
              <a:rPr lang="en-US" altLang="en-US" b="1" dirty="0" smtClean="0">
                <a:ea typeface="ＭＳ Ｐゴシック" pitchFamily="34" charset="-128"/>
              </a:rPr>
              <a:t>Aggressor –</a:t>
            </a:r>
            <a:r>
              <a:rPr lang="en-US" altLang="en-US" dirty="0" smtClean="0">
                <a:ea typeface="ＭＳ Ｐゴシック" pitchFamily="34" charset="-128"/>
              </a:rPr>
              <a:t> Similar to bully and tends to win every fight.  Yells, fights unfairly, swamps information, uses alliances</a:t>
            </a:r>
          </a:p>
          <a:p>
            <a:pPr eaLnBrk="1"/>
            <a:r>
              <a:rPr lang="en-US" altLang="en-US" b="1" dirty="0" smtClean="0">
                <a:ea typeface="ＭＳ Ｐゴシック" pitchFamily="34" charset="-128"/>
              </a:rPr>
              <a:t>Pleaser</a:t>
            </a:r>
            <a:r>
              <a:rPr lang="en-US" altLang="en-US" dirty="0" smtClean="0">
                <a:ea typeface="ＭＳ Ｐゴシック" pitchFamily="34" charset="-128"/>
              </a:rPr>
              <a:t> – Really all about making friends.  Cannot deal with someone being mad at them.  Pleasers live in the win-win possibilities.  Important that we are all happy.</a:t>
            </a:r>
          </a:p>
          <a:p>
            <a:pPr eaLnBrk="1"/>
            <a:r>
              <a:rPr lang="en-US" altLang="en-US" b="1" dirty="0" smtClean="0">
                <a:ea typeface="ＭＳ Ｐゴシック" pitchFamily="34" charset="-128"/>
              </a:rPr>
              <a:t>Gold Medalist </a:t>
            </a:r>
            <a:r>
              <a:rPr lang="en-US" altLang="en-US" dirty="0" smtClean="0">
                <a:ea typeface="ＭＳ Ｐゴシック" pitchFamily="34" charset="-128"/>
              </a:rPr>
              <a:t>– All about winning-  Very subtle personality-  Can be divisive.</a:t>
            </a:r>
          </a:p>
          <a:p>
            <a:pPr eaLnBrk="1"/>
            <a:endParaRPr lang="en-US" altLang="en-US" dirty="0" smtClean="0">
              <a:ea typeface="ＭＳ Ｐゴシック" pitchFamily="34" charset="-128"/>
            </a:endParaRPr>
          </a:p>
          <a:p>
            <a:pPr eaLnBrk="1"/>
            <a:r>
              <a:rPr lang="en-US" altLang="en-US" dirty="0" smtClean="0">
                <a:ea typeface="ＭＳ Ｐゴシック" pitchFamily="34" charset="-128"/>
              </a:rPr>
              <a:t>We all need to use these types of styles interchangeably and in a mix.  </a:t>
            </a:r>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ACEF36BF-CCC9-48FB-B7A3-BEA12465FB32}" type="slidenum">
              <a:rPr lang="en-US" altLang="en-US" sz="1200" smtClean="0"/>
              <a:pPr eaLnBrk="1" hangingPunct="1"/>
              <a:t>7</a:t>
            </a:fld>
            <a:endParaRPr lang="en-US" altLang="en-US" sz="120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itchFamily="34" charset="-128"/>
              </a:rPr>
              <a:t>Use reflective statements</a:t>
            </a:r>
          </a:p>
          <a:p>
            <a:r>
              <a:rPr lang="en-US" altLang="en-US" dirty="0" smtClean="0">
                <a:ea typeface="ＭＳ Ｐゴシック" pitchFamily="34" charset="-128"/>
              </a:rPr>
              <a:t>Speak in an understanding (compassionate) tone</a:t>
            </a:r>
          </a:p>
          <a:p>
            <a:r>
              <a:rPr lang="en-US" altLang="en-US" dirty="0" smtClean="0">
                <a:ea typeface="ＭＳ Ｐゴシック" pitchFamily="34" charset="-128"/>
              </a:rPr>
              <a:t> </a:t>
            </a:r>
          </a:p>
          <a:p>
            <a:r>
              <a:rPr lang="en-US" altLang="en-US" dirty="0" smtClean="0">
                <a:ea typeface="ＭＳ Ｐゴシック" pitchFamily="34" charset="-128"/>
              </a:rPr>
              <a:t>Reflective statements mean we ask questions that show we are thinking about the issue and “reflecting” on the best solution.</a:t>
            </a:r>
          </a:p>
          <a:p>
            <a:r>
              <a:rPr lang="en-US" altLang="en-US" dirty="0" smtClean="0">
                <a:ea typeface="ＭＳ Ｐゴシック" pitchFamily="34" charset="-128"/>
              </a:rPr>
              <a:t>Tone can mean the difference between a manager who cares and one who doesn’t!</a:t>
            </a:r>
          </a:p>
          <a:p>
            <a:r>
              <a:rPr lang="en-US" altLang="en-US" dirty="0" smtClean="0">
                <a:ea typeface="ＭＳ Ｐゴシック" pitchFamily="34" charset="-128"/>
              </a:rPr>
              <a:t> </a:t>
            </a:r>
          </a:p>
          <a:p>
            <a:pPr eaLnBrk="1"/>
            <a:endParaRPr lang="en-US" altLang="en-US" dirty="0" smtClean="0">
              <a:ea typeface="ＭＳ Ｐゴシック" pitchFamily="34" charset="-128"/>
            </a:endParaRPr>
          </a:p>
          <a:p>
            <a:endParaRPr lang="en-US" altLang="en-US" dirty="0" smtClean="0">
              <a:ea typeface="ＭＳ Ｐゴシック" pitchFamily="34" charset="-128"/>
            </a:endParaRPr>
          </a:p>
        </p:txBody>
      </p:sp>
      <p:sp>
        <p:nvSpPr>
          <p:cNvPr id="245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64A478F0-329E-4624-BD32-B031AA7C90B8}" type="slidenum">
              <a:rPr lang="en-US" altLang="en-US" sz="1200" smtClean="0"/>
              <a:pPr eaLnBrk="1" hangingPunct="1"/>
              <a:t>9</a:t>
            </a:fld>
            <a:endParaRPr lang="en-US" altLang="en-US" sz="120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a:r>
              <a:rPr lang="en-US" altLang="en-US" dirty="0" smtClean="0">
                <a:ea typeface="ＭＳ Ｐゴシック" pitchFamily="34" charset="-128"/>
              </a:rPr>
              <a:t>A good manager understands the entire picture. They take into consideration, the setting, the time, the constraints, trust issues… They are attuned.   </a:t>
            </a:r>
          </a:p>
          <a:p>
            <a:pPr eaLnBrk="1"/>
            <a:r>
              <a:rPr lang="en-US" altLang="en-US" dirty="0" smtClean="0">
                <a:ea typeface="ＭＳ Ｐゴシック" pitchFamily="34" charset="-128"/>
              </a:rPr>
              <a:t>All the parties feel validated and listened to.  This helps the employees trust the manager and increases everyone’s productivity.  </a:t>
            </a:r>
          </a:p>
          <a:p>
            <a:pPr eaLnBrk="1"/>
            <a:endParaRPr lang="en-US" altLang="en-US" dirty="0" smtClean="0">
              <a:ea typeface="ＭＳ Ｐゴシック" pitchFamily="34" charset="-128"/>
            </a:endParaRPr>
          </a:p>
          <a:p>
            <a:pPr eaLnBrk="1"/>
            <a:r>
              <a:rPr lang="en-US" altLang="en-US" dirty="0" smtClean="0">
                <a:ea typeface="ＭＳ Ｐゴシック" pitchFamily="34" charset="-128"/>
              </a:rPr>
              <a:t>Ask the participants to think of a manager they worked with who was really good at resolving conflicts.  List the characteristics on a flip chart</a:t>
            </a:r>
          </a:p>
        </p:txBody>
      </p:sp>
      <p:sp>
        <p:nvSpPr>
          <p:cNvPr id="256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82CB6DFD-37DC-4676-8C78-63B15E5CAEBC}" type="slidenum">
              <a:rPr lang="en-US" altLang="en-US" sz="1200" smtClean="0"/>
              <a:pPr eaLnBrk="1" hangingPunct="1"/>
              <a:t>10</a:t>
            </a:fld>
            <a:endParaRPr lang="en-US" altLang="en-US" sz="120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a:r>
              <a:rPr lang="en-US" altLang="en-US" dirty="0" smtClean="0">
                <a:ea typeface="ＭＳ Ｐゴシック" pitchFamily="34" charset="-128"/>
              </a:rPr>
              <a:t>We want to make sure everyone has a voice.  Every person needs to feel comfortable participating – The Ostrich and Doormat, Aggressor, Gold Medalist.  </a:t>
            </a:r>
          </a:p>
          <a:p>
            <a:pPr eaLnBrk="1"/>
            <a:endParaRPr lang="en-US" altLang="en-US" dirty="0" smtClean="0">
              <a:ea typeface="ＭＳ Ｐゴシック" pitchFamily="34" charset="-128"/>
            </a:endParaRPr>
          </a:p>
          <a:p>
            <a:pPr eaLnBrk="1"/>
            <a:r>
              <a:rPr lang="en-US" altLang="en-US" dirty="0" smtClean="0">
                <a:ea typeface="ＭＳ Ｐゴシック" pitchFamily="34" charset="-128"/>
              </a:rPr>
              <a:t>Means you are using best practices and representing, and including everyone.  That may mean pulling out information from the Ostrich or Doormat.  Ask “What do you think?”  As well as equalizing participation of Aggressor and Gold Medalist.</a:t>
            </a:r>
          </a:p>
          <a:p>
            <a:pPr eaLnBrk="1"/>
            <a:endParaRPr lang="en-US" altLang="en-US" dirty="0" smtClean="0">
              <a:ea typeface="ＭＳ Ｐゴシック" pitchFamily="34" charset="-128"/>
            </a:endParaRPr>
          </a:p>
          <a:p>
            <a:pPr eaLnBrk="1"/>
            <a:r>
              <a:rPr lang="en-US" altLang="en-US" dirty="0" smtClean="0">
                <a:ea typeface="ＭＳ Ｐゴシック" pitchFamily="34" charset="-128"/>
              </a:rPr>
              <a:t>Use cooperative (not commanding) language. Look creatively for win-wins, especially by focusing on interests and not positions.</a:t>
            </a:r>
          </a:p>
          <a:p>
            <a:pPr eaLnBrk="1"/>
            <a:endParaRPr lang="en-US" altLang="en-US" dirty="0" smtClean="0">
              <a:ea typeface="ＭＳ Ｐゴシック" pitchFamily="34" charset="-128"/>
            </a:endParaRPr>
          </a:p>
          <a:p>
            <a:pPr eaLnBrk="1"/>
            <a:r>
              <a:rPr lang="en-US" altLang="en-US" dirty="0" smtClean="0">
                <a:ea typeface="ＭＳ Ｐゴシック" pitchFamily="34" charset="-128"/>
              </a:rPr>
              <a:t>Slow it down.  Not all conflicts will be solved rapidly.  The time to cool down, consider options and </a:t>
            </a:r>
          </a:p>
          <a:p>
            <a:pPr eaLnBrk="1"/>
            <a:endParaRPr lang="en-US" altLang="en-US" dirty="0" smtClean="0">
              <a:ea typeface="ＭＳ Ｐゴシック" pitchFamily="34" charset="-128"/>
            </a:endParaRPr>
          </a:p>
          <a:p>
            <a:endParaRPr lang="en-US" altLang="en-US" dirty="0" smtClean="0">
              <a:ea typeface="ＭＳ Ｐゴシック" pitchFamily="34" charset="-128"/>
            </a:endParaRPr>
          </a:p>
        </p:txBody>
      </p:sp>
      <p:sp>
        <p:nvSpPr>
          <p:cNvPr id="266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B1A0BC39-7031-439A-990B-CF927C719EAB}" type="slidenum">
              <a:rPr lang="en-US" altLang="en-US" sz="1200" smtClean="0"/>
              <a:pPr eaLnBrk="1" hangingPunct="1"/>
              <a:t>11</a:t>
            </a:fld>
            <a:endParaRPr lang="en-US" altLang="en-US" sz="1200"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0" name="Picture 9" descr="SwooshOriginal.png"/>
          <p:cNvPicPr>
            <a:picLocks noChangeAspect="1"/>
          </p:cNvPicPr>
          <p:nvPr userDrawn="1"/>
        </p:nvPicPr>
        <p:blipFill rotWithShape="1">
          <a:blip r:embed="rId2" cstate="screen">
            <a:extLst>
              <a:ext uri="{28A0092B-C50C-407E-A947-70E740481C1C}">
                <a14:useLocalDpi xmlns:a14="http://schemas.microsoft.com/office/drawing/2010/main"/>
              </a:ext>
            </a:extLst>
          </a:blip>
          <a:srcRect l="23056" b="29046"/>
          <a:stretch/>
        </p:blipFill>
        <p:spPr>
          <a:xfrm>
            <a:off x="0" y="4554052"/>
            <a:ext cx="7581900" cy="589448"/>
          </a:xfrm>
          <a:prstGeom prst="rect">
            <a:avLst/>
          </a:prstGeom>
        </p:spPr>
      </p:pic>
      <p:pic>
        <p:nvPicPr>
          <p:cNvPr id="12" name="Picture 11" descr="LifeScope_MoreToLife_logo_color.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992957" y="1676400"/>
            <a:ext cx="5158088" cy="1790700"/>
          </a:xfrm>
          <a:prstGeom prst="rect">
            <a:avLst/>
          </a:prstGeom>
        </p:spPr>
      </p:pic>
    </p:spTree>
    <p:extLst>
      <p:ext uri="{BB962C8B-B14F-4D97-AF65-F5344CB8AC3E}">
        <p14:creationId xmlns:p14="http://schemas.microsoft.com/office/powerpoint/2010/main" val="16022376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7" name="Picture 6" descr="SwooshOriginal.png"/>
          <p:cNvPicPr>
            <a:picLocks noChangeAspect="1"/>
          </p:cNvPicPr>
          <p:nvPr userDrawn="1"/>
        </p:nvPicPr>
        <p:blipFill rotWithShape="1">
          <a:blip r:embed="rId2" cstate="screen">
            <a:extLst>
              <a:ext uri="{28A0092B-C50C-407E-A947-70E740481C1C}">
                <a14:useLocalDpi xmlns:a14="http://schemas.microsoft.com/office/drawing/2010/main"/>
              </a:ext>
            </a:extLst>
          </a:blip>
          <a:srcRect l="23056" b="29046"/>
          <a:stretch/>
        </p:blipFill>
        <p:spPr>
          <a:xfrm>
            <a:off x="0" y="4554052"/>
            <a:ext cx="7581900" cy="589448"/>
          </a:xfrm>
          <a:prstGeom prst="rect">
            <a:avLst/>
          </a:prstGeom>
        </p:spPr>
      </p:pic>
      <p:pic>
        <p:nvPicPr>
          <p:cNvPr id="8" name="Picture 7" descr="LifeScope_MoreToLife_logo_color.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258114" y="4356100"/>
            <a:ext cx="1710940" cy="593976"/>
          </a:xfrm>
          <a:prstGeom prst="rect">
            <a:avLst/>
          </a:prstGeom>
        </p:spPr>
      </p:pic>
    </p:spTree>
    <p:extLst>
      <p:ext uri="{BB962C8B-B14F-4D97-AF65-F5344CB8AC3E}">
        <p14:creationId xmlns:p14="http://schemas.microsoft.com/office/powerpoint/2010/main" val="8552080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457200" y="1201261"/>
            <a:ext cx="4038600" cy="3397616"/>
          </a:xfrm>
        </p:spPr>
        <p:txBody>
          <a:bodyPr/>
          <a:lstStyle>
            <a:lvl1pPr>
              <a:defRPr sz="2500"/>
            </a:lvl1pPr>
            <a:lvl2pPr>
              <a:defRPr sz="21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1261"/>
            <a:ext cx="4038600" cy="3397616"/>
          </a:xfrm>
        </p:spPr>
        <p:txBody>
          <a:bodyPr/>
          <a:lstStyle>
            <a:lvl1pPr>
              <a:defRPr sz="2500"/>
            </a:lvl1pPr>
            <a:lvl2pPr>
              <a:defRPr sz="21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8" name="Picture 7" descr="SwooshOriginal.png"/>
          <p:cNvPicPr>
            <a:picLocks noChangeAspect="1"/>
          </p:cNvPicPr>
          <p:nvPr userDrawn="1"/>
        </p:nvPicPr>
        <p:blipFill rotWithShape="1">
          <a:blip r:embed="rId2" cstate="screen">
            <a:extLst>
              <a:ext uri="{28A0092B-C50C-407E-A947-70E740481C1C}">
                <a14:useLocalDpi xmlns:a14="http://schemas.microsoft.com/office/drawing/2010/main"/>
              </a:ext>
            </a:extLst>
          </a:blip>
          <a:srcRect l="23056" b="29046"/>
          <a:stretch/>
        </p:blipFill>
        <p:spPr>
          <a:xfrm>
            <a:off x="0" y="4554052"/>
            <a:ext cx="7581900" cy="589448"/>
          </a:xfrm>
          <a:prstGeom prst="rect">
            <a:avLst/>
          </a:prstGeom>
        </p:spPr>
      </p:pic>
      <p:pic>
        <p:nvPicPr>
          <p:cNvPr id="9" name="Picture 8" descr="LifeScope_MoreToLife_logo_color.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258114" y="4356100"/>
            <a:ext cx="1710940" cy="593976"/>
          </a:xfrm>
          <a:prstGeom prst="rect">
            <a:avLst/>
          </a:prstGeom>
        </p:spPr>
      </p:pic>
    </p:spTree>
    <p:extLst>
      <p:ext uri="{BB962C8B-B14F-4D97-AF65-F5344CB8AC3E}">
        <p14:creationId xmlns:p14="http://schemas.microsoft.com/office/powerpoint/2010/main" val="37399502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1" y="204977"/>
            <a:ext cx="3008313" cy="593344"/>
          </a:xfrm>
        </p:spPr>
        <p:txBody>
          <a:bodyPr anchor="b"/>
          <a:lstStyle>
            <a:lvl1pPr algn="l">
              <a:defRPr sz="1800" b="1"/>
            </a:lvl1pPr>
          </a:lstStyle>
          <a:p>
            <a:r>
              <a:rPr lang="en-US" dirty="0" smtClean="0"/>
              <a:t>Photo Caption</a:t>
            </a:r>
            <a:br>
              <a:rPr lang="en-US" dirty="0" smtClean="0"/>
            </a:br>
            <a:endParaRPr lang="en-US" dirty="0"/>
          </a:p>
        </p:txBody>
      </p:sp>
      <p:pic>
        <p:nvPicPr>
          <p:cNvPr id="8" name="Picture 7" descr="SwooshOriginal.png"/>
          <p:cNvPicPr>
            <a:picLocks noChangeAspect="1"/>
          </p:cNvPicPr>
          <p:nvPr userDrawn="1"/>
        </p:nvPicPr>
        <p:blipFill rotWithShape="1">
          <a:blip r:embed="rId2" cstate="screen">
            <a:extLst>
              <a:ext uri="{28A0092B-C50C-407E-A947-70E740481C1C}">
                <a14:useLocalDpi xmlns:a14="http://schemas.microsoft.com/office/drawing/2010/main"/>
              </a:ext>
            </a:extLst>
          </a:blip>
          <a:srcRect l="23056" b="29046"/>
          <a:stretch/>
        </p:blipFill>
        <p:spPr>
          <a:xfrm>
            <a:off x="0" y="4554052"/>
            <a:ext cx="7581900" cy="589448"/>
          </a:xfrm>
          <a:prstGeom prst="rect">
            <a:avLst/>
          </a:prstGeom>
        </p:spPr>
      </p:pic>
      <p:pic>
        <p:nvPicPr>
          <p:cNvPr id="9" name="Picture 8" descr="LifeScope_MoreToLife_logo_color.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258114" y="4356100"/>
            <a:ext cx="1710940" cy="593976"/>
          </a:xfrm>
          <a:prstGeom prst="rect">
            <a:avLst/>
          </a:prstGeom>
        </p:spPr>
      </p:pic>
      <p:sp>
        <p:nvSpPr>
          <p:cNvPr id="10" name="Picture Placeholder 2"/>
          <p:cNvSpPr>
            <a:spLocks noGrp="1"/>
          </p:cNvSpPr>
          <p:nvPr>
            <p:ph type="pic" idx="1"/>
          </p:nvPr>
        </p:nvSpPr>
        <p:spPr>
          <a:xfrm>
            <a:off x="3570288" y="205344"/>
            <a:ext cx="5486400" cy="4150755"/>
          </a:xfrm>
        </p:spPr>
        <p:txBody>
          <a:bodyPr/>
          <a:lstStyle>
            <a:lvl1pPr marL="0" indent="0">
              <a:buNone/>
              <a:defRPr sz="2900"/>
            </a:lvl1pPr>
            <a:lvl2pPr marL="408324" indent="0">
              <a:buNone/>
              <a:defRPr sz="2500"/>
            </a:lvl2pPr>
            <a:lvl3pPr marL="816649" indent="0">
              <a:buNone/>
              <a:defRPr sz="2100"/>
            </a:lvl3pPr>
            <a:lvl4pPr marL="1224974" indent="0">
              <a:buNone/>
              <a:defRPr sz="1800"/>
            </a:lvl4pPr>
            <a:lvl5pPr marL="1633298" indent="0">
              <a:buNone/>
              <a:defRPr sz="1800"/>
            </a:lvl5pPr>
            <a:lvl6pPr marL="2041622" indent="0">
              <a:buNone/>
              <a:defRPr sz="1800"/>
            </a:lvl6pPr>
            <a:lvl7pPr marL="2449947" indent="0">
              <a:buNone/>
              <a:defRPr sz="1800"/>
            </a:lvl7pPr>
            <a:lvl8pPr marL="2858271" indent="0">
              <a:buNone/>
              <a:defRPr sz="1800"/>
            </a:lvl8pPr>
            <a:lvl9pPr marL="3266596" indent="0">
              <a:buNone/>
              <a:defRPr sz="1800"/>
            </a:lvl9pPr>
          </a:lstStyle>
          <a:p>
            <a:endParaRPr lang="en-US"/>
          </a:p>
        </p:txBody>
      </p:sp>
      <p:sp>
        <p:nvSpPr>
          <p:cNvPr id="7" name="Content Placeholder 2"/>
          <p:cNvSpPr>
            <a:spLocks noGrp="1"/>
          </p:cNvSpPr>
          <p:nvPr>
            <p:ph idx="10"/>
          </p:nvPr>
        </p:nvSpPr>
        <p:spPr>
          <a:xfrm>
            <a:off x="457200" y="943471"/>
            <a:ext cx="3008314" cy="341263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1978479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10" name="Picture 9" descr="SwooshOriginal.png"/>
          <p:cNvPicPr>
            <a:picLocks noChangeAspect="1"/>
          </p:cNvPicPr>
          <p:nvPr userDrawn="1"/>
        </p:nvPicPr>
        <p:blipFill rotWithShape="1">
          <a:blip r:embed="rId2" cstate="screen">
            <a:extLst>
              <a:ext uri="{28A0092B-C50C-407E-A947-70E740481C1C}">
                <a14:useLocalDpi xmlns:a14="http://schemas.microsoft.com/office/drawing/2010/main"/>
              </a:ext>
            </a:extLst>
          </a:blip>
          <a:srcRect l="23056" b="29046"/>
          <a:stretch/>
        </p:blipFill>
        <p:spPr>
          <a:xfrm>
            <a:off x="0" y="4554052"/>
            <a:ext cx="7581900" cy="589448"/>
          </a:xfrm>
          <a:prstGeom prst="rect">
            <a:avLst/>
          </a:prstGeom>
        </p:spPr>
      </p:pic>
      <p:pic>
        <p:nvPicPr>
          <p:cNvPr id="12" name="Picture 11" descr="SwooshOriginal.png"/>
          <p:cNvPicPr>
            <a:picLocks noChangeAspect="1"/>
          </p:cNvPicPr>
          <p:nvPr userDrawn="1"/>
        </p:nvPicPr>
        <p:blipFill rotWithShape="1">
          <a:blip r:embed="rId2" cstate="screen">
            <a:extLst>
              <a:ext uri="{28A0092B-C50C-407E-A947-70E740481C1C}">
                <a14:useLocalDpi xmlns:a14="http://schemas.microsoft.com/office/drawing/2010/main"/>
              </a:ext>
            </a:extLst>
          </a:blip>
          <a:srcRect l="23056" b="29046"/>
          <a:stretch/>
        </p:blipFill>
        <p:spPr>
          <a:xfrm>
            <a:off x="0" y="4554052"/>
            <a:ext cx="7581900" cy="589448"/>
          </a:xfrm>
          <a:prstGeom prst="rect">
            <a:avLst/>
          </a:prstGeom>
        </p:spPr>
      </p:pic>
      <p:pic>
        <p:nvPicPr>
          <p:cNvPr id="14" name="Picture 13" descr="LifeScope_MoreToLife_logo_color.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029474" y="402182"/>
            <a:ext cx="3085053" cy="1071018"/>
          </a:xfrm>
          <a:prstGeom prst="rect">
            <a:avLst/>
          </a:prstGeom>
        </p:spPr>
      </p:pic>
      <p:sp>
        <p:nvSpPr>
          <p:cNvPr id="8" name="Title Placeholder 1"/>
          <p:cNvSpPr>
            <a:spLocks noGrp="1"/>
          </p:cNvSpPr>
          <p:nvPr>
            <p:ph type="title" hasCustomPrompt="1"/>
          </p:nvPr>
        </p:nvSpPr>
        <p:spPr>
          <a:xfrm>
            <a:off x="457200" y="2026204"/>
            <a:ext cx="8229600" cy="858044"/>
          </a:xfrm>
          <a:prstGeom prst="rect">
            <a:avLst/>
          </a:prstGeom>
        </p:spPr>
        <p:txBody>
          <a:bodyPr vert="horz" lIns="81665" tIns="40832" rIns="81665" bIns="40832" rtlCol="0" anchor="ctr">
            <a:normAutofit/>
          </a:bodyPr>
          <a:lstStyle/>
          <a:p>
            <a:r>
              <a:rPr lang="en-US" dirty="0" smtClean="0"/>
              <a:t>Thank you!</a:t>
            </a:r>
            <a:endParaRPr lang="en-US" dirty="0"/>
          </a:p>
        </p:txBody>
      </p:sp>
      <p:sp>
        <p:nvSpPr>
          <p:cNvPr id="9" name="Title Placeholder 1"/>
          <p:cNvSpPr txBox="1">
            <a:spLocks/>
          </p:cNvSpPr>
          <p:nvPr userDrawn="1"/>
        </p:nvSpPr>
        <p:spPr>
          <a:xfrm>
            <a:off x="457200" y="2455226"/>
            <a:ext cx="8229600" cy="858044"/>
          </a:xfrm>
          <a:prstGeom prst="rect">
            <a:avLst/>
          </a:prstGeom>
        </p:spPr>
        <p:txBody>
          <a:bodyPr vert="horz" lIns="81665" tIns="40832" rIns="81665" bIns="40832" rtlCol="0" anchor="ctr">
            <a:normAutofit/>
          </a:bodyPr>
          <a:lstStyle>
            <a:lvl1pPr algn="ctr" defTabSz="408324" rtl="0" eaLnBrk="1" latinLnBrk="0" hangingPunct="1">
              <a:spcBef>
                <a:spcPct val="0"/>
              </a:spcBef>
              <a:buNone/>
              <a:defRPr sz="4400" b="1" i="0" kern="1200" baseline="0">
                <a:solidFill>
                  <a:srgbClr val="66CCFF"/>
                </a:solidFill>
                <a:latin typeface="L Akzidenz Grotesk Light"/>
                <a:ea typeface="+mj-ea"/>
                <a:cs typeface="L Akzidenz Grotesk Light"/>
              </a:defRPr>
            </a:lvl1pPr>
          </a:lstStyle>
          <a:p>
            <a:endParaRPr lang="en-US" sz="3200" b="0" i="0" dirty="0">
              <a:solidFill>
                <a:schemeClr val="tx2">
                  <a:lumMod val="75000"/>
                </a:schemeClr>
              </a:solidFill>
              <a:latin typeface="Akzidenz Grotesk"/>
              <a:cs typeface="Akzidenz Grotesk"/>
            </a:endParaRPr>
          </a:p>
        </p:txBody>
      </p:sp>
      <p:sp>
        <p:nvSpPr>
          <p:cNvPr id="11" name="Title Placeholder 1"/>
          <p:cNvSpPr txBox="1">
            <a:spLocks/>
          </p:cNvSpPr>
          <p:nvPr userDrawn="1"/>
        </p:nvSpPr>
        <p:spPr>
          <a:xfrm>
            <a:off x="7075713" y="4366950"/>
            <a:ext cx="1898953" cy="858044"/>
          </a:xfrm>
          <a:prstGeom prst="rect">
            <a:avLst/>
          </a:prstGeom>
        </p:spPr>
        <p:txBody>
          <a:bodyPr vert="horz" lIns="81665" tIns="40832" rIns="81665" bIns="40832" rtlCol="0" anchor="ctr">
            <a:normAutofit/>
          </a:bodyPr>
          <a:lstStyle>
            <a:lvl1pPr algn="ctr" defTabSz="408324" rtl="0" eaLnBrk="1" latinLnBrk="0" hangingPunct="1">
              <a:spcBef>
                <a:spcPct val="0"/>
              </a:spcBef>
              <a:buNone/>
              <a:defRPr sz="4400" b="1" i="0" kern="1200" baseline="0">
                <a:solidFill>
                  <a:srgbClr val="66CCFF"/>
                </a:solidFill>
                <a:latin typeface="L Akzidenz Grotesk Light"/>
                <a:ea typeface="+mj-ea"/>
                <a:cs typeface="L Akzidenz Grotesk Light"/>
              </a:defRPr>
            </a:lvl1pPr>
          </a:lstStyle>
          <a:p>
            <a:endParaRPr lang="en-US" sz="1800" dirty="0"/>
          </a:p>
        </p:txBody>
      </p:sp>
    </p:spTree>
    <p:extLst>
      <p:ext uri="{BB962C8B-B14F-4D97-AF65-F5344CB8AC3E}">
        <p14:creationId xmlns:p14="http://schemas.microsoft.com/office/powerpoint/2010/main" val="22592375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pic>
        <p:nvPicPr>
          <p:cNvPr id="6" name="Picture 5" descr="SwooshOriginal.png"/>
          <p:cNvPicPr>
            <a:picLocks noChangeAspect="1"/>
          </p:cNvPicPr>
          <p:nvPr userDrawn="1"/>
        </p:nvPicPr>
        <p:blipFill rotWithShape="1">
          <a:blip r:embed="rId2" cstate="screen">
            <a:extLst>
              <a:ext uri="{28A0092B-C50C-407E-A947-70E740481C1C}">
                <a14:useLocalDpi xmlns:a14="http://schemas.microsoft.com/office/drawing/2010/main"/>
              </a:ext>
            </a:extLst>
          </a:blip>
          <a:srcRect l="23056" b="29046"/>
          <a:stretch/>
        </p:blipFill>
        <p:spPr>
          <a:xfrm>
            <a:off x="0" y="4554052"/>
            <a:ext cx="7581900" cy="589448"/>
          </a:xfrm>
          <a:prstGeom prst="rect">
            <a:avLst/>
          </a:prstGeom>
        </p:spPr>
      </p:pic>
      <p:pic>
        <p:nvPicPr>
          <p:cNvPr id="7" name="Picture 6" descr="LifeScope_MoreToLife_logo_color.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258114" y="4356100"/>
            <a:ext cx="1710940" cy="593976"/>
          </a:xfrm>
          <a:prstGeom prst="rect">
            <a:avLst/>
          </a:prstGeom>
        </p:spPr>
      </p:pic>
    </p:spTree>
    <p:extLst>
      <p:ext uri="{BB962C8B-B14F-4D97-AF65-F5344CB8AC3E}">
        <p14:creationId xmlns:p14="http://schemas.microsoft.com/office/powerpoint/2010/main" val="3571899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84A47887-F8BA-4FC2-BB04-5BA4A2A47EBD}" type="datetime1">
              <a:rPr lang="en-US"/>
              <a:pPr>
                <a:defRPr/>
              </a:pPr>
              <a:t>2/16/2015</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4AD6A46B-C0E3-4D65-8BC7-F32B81B353E6}" type="slidenum">
              <a:rPr lang="en-US"/>
              <a:pPr>
                <a:defRPr/>
              </a:pPr>
              <a:t>‹#›</a:t>
            </a:fld>
            <a:endParaRPr lang="en-US"/>
          </a:p>
        </p:txBody>
      </p:sp>
    </p:spTree>
    <p:extLst>
      <p:ext uri="{BB962C8B-B14F-4D97-AF65-F5344CB8AC3E}">
        <p14:creationId xmlns:p14="http://schemas.microsoft.com/office/powerpoint/2010/main" val="17002009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6169"/>
            <a:ext cx="8229600" cy="858044"/>
          </a:xfrm>
          <a:prstGeom prst="rect">
            <a:avLst/>
          </a:prstGeom>
        </p:spPr>
        <p:txBody>
          <a:bodyPr vert="horz" lIns="81665" tIns="40832" rIns="81665" bIns="40832" rtlCol="0" anchor="ctr">
            <a:normAutofit/>
          </a:bodyPr>
          <a:lstStyle/>
          <a:p>
            <a:r>
              <a:rPr lang="en-US" dirty="0" smtClean="0"/>
              <a:t>Heading 1</a:t>
            </a:r>
            <a:endParaRPr lang="en-US" dirty="0"/>
          </a:p>
        </p:txBody>
      </p:sp>
      <p:sp>
        <p:nvSpPr>
          <p:cNvPr id="3" name="Text Placeholder 2"/>
          <p:cNvSpPr>
            <a:spLocks noGrp="1"/>
          </p:cNvSpPr>
          <p:nvPr>
            <p:ph type="body" idx="1"/>
          </p:nvPr>
        </p:nvSpPr>
        <p:spPr>
          <a:xfrm>
            <a:off x="457200" y="1201261"/>
            <a:ext cx="8229600" cy="3397616"/>
          </a:xfrm>
          <a:prstGeom prst="rect">
            <a:avLst/>
          </a:prstGeom>
        </p:spPr>
        <p:txBody>
          <a:bodyPr vert="horz" lIns="81665" tIns="40832" rIns="81665" bIns="40832" rtlCol="0">
            <a:normAutofit/>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4" name="Date Placeholder 3"/>
          <p:cNvSpPr>
            <a:spLocks noGrp="1"/>
          </p:cNvSpPr>
          <p:nvPr>
            <p:ph type="dt" sz="half" idx="2"/>
          </p:nvPr>
        </p:nvSpPr>
        <p:spPr>
          <a:xfrm>
            <a:off x="457200" y="4771678"/>
            <a:ext cx="2133600" cy="274097"/>
          </a:xfrm>
          <a:prstGeom prst="rect">
            <a:avLst/>
          </a:prstGeom>
        </p:spPr>
        <p:txBody>
          <a:bodyPr vert="horz" lIns="81665" tIns="40832" rIns="81665" bIns="40832" rtlCol="0" anchor="ctr"/>
          <a:lstStyle>
            <a:lvl1pPr algn="l">
              <a:defRPr sz="1100">
                <a:solidFill>
                  <a:schemeClr val="tx1">
                    <a:tint val="75000"/>
                  </a:schemeClr>
                </a:solidFill>
              </a:defRPr>
            </a:lvl1pPr>
          </a:lstStyle>
          <a:p>
            <a:fld id="{6F962EB6-A143-3640-BD13-8E1456300091}" type="datetimeFigureOut">
              <a:rPr lang="en-US" smtClean="0"/>
              <a:pPr/>
              <a:t>2/16/2015</a:t>
            </a:fld>
            <a:endParaRPr lang="en-US"/>
          </a:p>
        </p:txBody>
      </p:sp>
      <p:sp>
        <p:nvSpPr>
          <p:cNvPr id="5" name="Footer Placeholder 4"/>
          <p:cNvSpPr>
            <a:spLocks noGrp="1"/>
          </p:cNvSpPr>
          <p:nvPr>
            <p:ph type="ftr" sz="quarter" idx="3"/>
          </p:nvPr>
        </p:nvSpPr>
        <p:spPr>
          <a:xfrm>
            <a:off x="3124200" y="4771678"/>
            <a:ext cx="2895600" cy="274097"/>
          </a:xfrm>
          <a:prstGeom prst="rect">
            <a:avLst/>
          </a:prstGeom>
        </p:spPr>
        <p:txBody>
          <a:bodyPr vert="horz" lIns="81665" tIns="40832" rIns="81665" bIns="40832" rtlCol="0" anchor="ctr"/>
          <a:lstStyle>
            <a:lvl1pPr algn="ctr">
              <a:defRPr sz="11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71678"/>
            <a:ext cx="2133600" cy="274097"/>
          </a:xfrm>
          <a:prstGeom prst="rect">
            <a:avLst/>
          </a:prstGeom>
        </p:spPr>
        <p:txBody>
          <a:bodyPr vert="horz" lIns="81665" tIns="40832" rIns="81665" bIns="40832" rtlCol="0" anchor="ctr"/>
          <a:lstStyle>
            <a:lvl1pPr algn="r">
              <a:defRPr sz="1100">
                <a:solidFill>
                  <a:schemeClr val="tx1">
                    <a:tint val="75000"/>
                  </a:schemeClr>
                </a:solidFill>
              </a:defRPr>
            </a:lvl1pPr>
          </a:lstStyle>
          <a:p>
            <a:fld id="{66DDB72C-5BE7-1D46-8E37-6369D0A52132}" type="slidenum">
              <a:rPr lang="en-US" smtClean="0"/>
              <a:pPr/>
              <a:t>‹#›</a:t>
            </a:fld>
            <a:endParaRPr lang="en-US"/>
          </a:p>
        </p:txBody>
      </p:sp>
    </p:spTree>
    <p:extLst>
      <p:ext uri="{BB962C8B-B14F-4D97-AF65-F5344CB8AC3E}">
        <p14:creationId xmlns:p14="http://schemas.microsoft.com/office/powerpoint/2010/main" val="13918912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6" r:id="rId4"/>
    <p:sldLayoutId id="2147483653" r:id="rId5"/>
    <p:sldLayoutId id="2147483657" r:id="rId6"/>
    <p:sldLayoutId id="2147483658" r:id="rId7"/>
  </p:sldLayoutIdLst>
  <p:txStyles>
    <p:titleStyle>
      <a:lvl1pPr algn="ctr" defTabSz="408324" rtl="0" eaLnBrk="1" latinLnBrk="0" hangingPunct="1">
        <a:spcBef>
          <a:spcPct val="0"/>
        </a:spcBef>
        <a:buNone/>
        <a:defRPr sz="4400" b="1" i="0" kern="1200" baseline="0">
          <a:solidFill>
            <a:srgbClr val="66CCFF"/>
          </a:solidFill>
          <a:latin typeface="L Akzidenz Grotesk Light"/>
          <a:ea typeface="+mj-ea"/>
          <a:cs typeface="L Akzidenz Grotesk Light"/>
        </a:defRPr>
      </a:lvl1pPr>
    </p:titleStyle>
    <p:bodyStyle>
      <a:lvl1pPr marL="306244" indent="-306244" algn="l" defTabSz="408324" rtl="0" eaLnBrk="1" latinLnBrk="0" hangingPunct="1">
        <a:spcBef>
          <a:spcPct val="20000"/>
        </a:spcBef>
        <a:buFont typeface="Arial"/>
        <a:buChar char="•"/>
        <a:defRPr sz="2800" b="0" i="0" kern="1200">
          <a:solidFill>
            <a:srgbClr val="66CCFF"/>
          </a:solidFill>
          <a:latin typeface="Akzidenz Grotesk"/>
          <a:ea typeface="+mn-ea"/>
          <a:cs typeface="Akzidenz Grotesk"/>
        </a:defRPr>
      </a:lvl1pPr>
      <a:lvl2pPr marL="663527" indent="-255203" algn="l" defTabSz="408324" rtl="0" eaLnBrk="1" latinLnBrk="0" hangingPunct="1">
        <a:spcBef>
          <a:spcPct val="20000"/>
        </a:spcBef>
        <a:buClr>
          <a:schemeClr val="tx2">
            <a:lumMod val="75000"/>
          </a:schemeClr>
        </a:buClr>
        <a:buSzPct val="50000"/>
        <a:buFont typeface="Courier New"/>
        <a:buChar char="o"/>
        <a:defRPr sz="2500" kern="1200">
          <a:solidFill>
            <a:srgbClr val="17375E"/>
          </a:solidFill>
          <a:latin typeface="+mn-lt"/>
          <a:ea typeface="+mn-ea"/>
          <a:cs typeface="+mn-cs"/>
        </a:defRPr>
      </a:lvl2pPr>
      <a:lvl3pPr marL="1020812" indent="-204162" algn="l" defTabSz="408324" rtl="0" eaLnBrk="1" latinLnBrk="0" hangingPunct="1">
        <a:spcBef>
          <a:spcPct val="20000"/>
        </a:spcBef>
        <a:buFont typeface="Arial"/>
        <a:buChar char="•"/>
        <a:defRPr sz="2100" kern="1200">
          <a:solidFill>
            <a:srgbClr val="17375E"/>
          </a:solidFill>
          <a:latin typeface="+mn-lt"/>
          <a:ea typeface="+mn-ea"/>
          <a:cs typeface="+mn-cs"/>
        </a:defRPr>
      </a:lvl3pPr>
      <a:lvl4pPr marL="1429136" indent="-204162" algn="l" defTabSz="408324" rtl="0" eaLnBrk="1" latinLnBrk="0" hangingPunct="1">
        <a:spcBef>
          <a:spcPct val="20000"/>
        </a:spcBef>
        <a:buFont typeface="Arial"/>
        <a:buChar char="–"/>
        <a:defRPr sz="1800" kern="1200">
          <a:solidFill>
            <a:srgbClr val="17375E"/>
          </a:solidFill>
          <a:latin typeface="+mn-lt"/>
          <a:ea typeface="+mn-ea"/>
          <a:cs typeface="+mn-cs"/>
        </a:defRPr>
      </a:lvl4pPr>
      <a:lvl5pPr marL="1837460" indent="-204162" algn="l" defTabSz="408324" rtl="0" eaLnBrk="1" latinLnBrk="0" hangingPunct="1">
        <a:spcBef>
          <a:spcPct val="20000"/>
        </a:spcBef>
        <a:buFont typeface="Arial"/>
        <a:buChar char="»"/>
        <a:defRPr sz="1800" kern="1200">
          <a:solidFill>
            <a:srgbClr val="17375E"/>
          </a:solidFill>
          <a:latin typeface="+mn-lt"/>
          <a:ea typeface="+mn-ea"/>
          <a:cs typeface="+mn-cs"/>
        </a:defRPr>
      </a:lvl5pPr>
      <a:lvl6pPr marL="2245785" indent="-204162" algn="l" defTabSz="408324" rtl="0" eaLnBrk="1" latinLnBrk="0" hangingPunct="1">
        <a:spcBef>
          <a:spcPct val="20000"/>
        </a:spcBef>
        <a:buFont typeface="Arial"/>
        <a:buChar char="•"/>
        <a:defRPr sz="1800" kern="1200">
          <a:solidFill>
            <a:schemeClr val="tx1"/>
          </a:solidFill>
          <a:latin typeface="+mn-lt"/>
          <a:ea typeface="+mn-ea"/>
          <a:cs typeface="+mn-cs"/>
        </a:defRPr>
      </a:lvl6pPr>
      <a:lvl7pPr marL="2654109" indent="-204162" algn="l" defTabSz="408324" rtl="0" eaLnBrk="1" latinLnBrk="0" hangingPunct="1">
        <a:spcBef>
          <a:spcPct val="20000"/>
        </a:spcBef>
        <a:buFont typeface="Arial"/>
        <a:buChar char="•"/>
        <a:defRPr sz="1800" kern="1200">
          <a:solidFill>
            <a:schemeClr val="tx1"/>
          </a:solidFill>
          <a:latin typeface="+mn-lt"/>
          <a:ea typeface="+mn-ea"/>
          <a:cs typeface="+mn-cs"/>
        </a:defRPr>
      </a:lvl7pPr>
      <a:lvl8pPr marL="3062434" indent="-204162" algn="l" defTabSz="408324" rtl="0" eaLnBrk="1" latinLnBrk="0" hangingPunct="1">
        <a:spcBef>
          <a:spcPct val="20000"/>
        </a:spcBef>
        <a:buFont typeface="Arial"/>
        <a:buChar char="•"/>
        <a:defRPr sz="1800" kern="1200">
          <a:solidFill>
            <a:schemeClr val="tx1"/>
          </a:solidFill>
          <a:latin typeface="+mn-lt"/>
          <a:ea typeface="+mn-ea"/>
          <a:cs typeface="+mn-cs"/>
        </a:defRPr>
      </a:lvl8pPr>
      <a:lvl9pPr marL="3470758" indent="-204162" algn="l" defTabSz="408324" rtl="0" eaLnBrk="1" latinLnBrk="0" hangingPunct="1">
        <a:spcBef>
          <a:spcPct val="20000"/>
        </a:spcBef>
        <a:buFont typeface="Arial"/>
        <a:buChar char="•"/>
        <a:defRPr sz="1800" kern="1200">
          <a:solidFill>
            <a:schemeClr val="tx1"/>
          </a:solidFill>
          <a:latin typeface="+mn-lt"/>
          <a:ea typeface="+mn-ea"/>
          <a:cs typeface="+mn-cs"/>
        </a:defRPr>
      </a:lvl9pPr>
    </p:bodyStyle>
    <p:otherStyle>
      <a:defPPr>
        <a:defRPr lang="en-US"/>
      </a:defPPr>
      <a:lvl1pPr marL="0" algn="l" defTabSz="408324" rtl="0" eaLnBrk="1" latinLnBrk="0" hangingPunct="1">
        <a:defRPr sz="1600" kern="1200">
          <a:solidFill>
            <a:schemeClr val="tx1"/>
          </a:solidFill>
          <a:latin typeface="+mn-lt"/>
          <a:ea typeface="+mn-ea"/>
          <a:cs typeface="+mn-cs"/>
        </a:defRPr>
      </a:lvl1pPr>
      <a:lvl2pPr marL="408324" algn="l" defTabSz="408324" rtl="0" eaLnBrk="1" latinLnBrk="0" hangingPunct="1">
        <a:defRPr sz="1600" kern="1200">
          <a:solidFill>
            <a:schemeClr val="tx1"/>
          </a:solidFill>
          <a:latin typeface="+mn-lt"/>
          <a:ea typeface="+mn-ea"/>
          <a:cs typeface="+mn-cs"/>
        </a:defRPr>
      </a:lvl2pPr>
      <a:lvl3pPr marL="816649" algn="l" defTabSz="408324" rtl="0" eaLnBrk="1" latinLnBrk="0" hangingPunct="1">
        <a:defRPr sz="1600" kern="1200">
          <a:solidFill>
            <a:schemeClr val="tx1"/>
          </a:solidFill>
          <a:latin typeface="+mn-lt"/>
          <a:ea typeface="+mn-ea"/>
          <a:cs typeface="+mn-cs"/>
        </a:defRPr>
      </a:lvl3pPr>
      <a:lvl4pPr marL="1224974" algn="l" defTabSz="408324" rtl="0" eaLnBrk="1" latinLnBrk="0" hangingPunct="1">
        <a:defRPr sz="1600" kern="1200">
          <a:solidFill>
            <a:schemeClr val="tx1"/>
          </a:solidFill>
          <a:latin typeface="+mn-lt"/>
          <a:ea typeface="+mn-ea"/>
          <a:cs typeface="+mn-cs"/>
        </a:defRPr>
      </a:lvl4pPr>
      <a:lvl5pPr marL="1633298" algn="l" defTabSz="408324" rtl="0" eaLnBrk="1" latinLnBrk="0" hangingPunct="1">
        <a:defRPr sz="1600" kern="1200">
          <a:solidFill>
            <a:schemeClr val="tx1"/>
          </a:solidFill>
          <a:latin typeface="+mn-lt"/>
          <a:ea typeface="+mn-ea"/>
          <a:cs typeface="+mn-cs"/>
        </a:defRPr>
      </a:lvl5pPr>
      <a:lvl6pPr marL="2041622" algn="l" defTabSz="408324" rtl="0" eaLnBrk="1" latinLnBrk="0" hangingPunct="1">
        <a:defRPr sz="1600" kern="1200">
          <a:solidFill>
            <a:schemeClr val="tx1"/>
          </a:solidFill>
          <a:latin typeface="+mn-lt"/>
          <a:ea typeface="+mn-ea"/>
          <a:cs typeface="+mn-cs"/>
        </a:defRPr>
      </a:lvl6pPr>
      <a:lvl7pPr marL="2449947" algn="l" defTabSz="408324" rtl="0" eaLnBrk="1" latinLnBrk="0" hangingPunct="1">
        <a:defRPr sz="1600" kern="1200">
          <a:solidFill>
            <a:schemeClr val="tx1"/>
          </a:solidFill>
          <a:latin typeface="+mn-lt"/>
          <a:ea typeface="+mn-ea"/>
          <a:cs typeface="+mn-cs"/>
        </a:defRPr>
      </a:lvl7pPr>
      <a:lvl8pPr marL="2858271" algn="l" defTabSz="408324" rtl="0" eaLnBrk="1" latinLnBrk="0" hangingPunct="1">
        <a:defRPr sz="1600" kern="1200">
          <a:solidFill>
            <a:schemeClr val="tx1"/>
          </a:solidFill>
          <a:latin typeface="+mn-lt"/>
          <a:ea typeface="+mn-ea"/>
          <a:cs typeface="+mn-cs"/>
        </a:defRPr>
      </a:lvl8pPr>
      <a:lvl9pPr marL="3266596" algn="l" defTabSz="408324" rtl="0" eaLnBrk="1" latinLnBrk="0" hangingPunct="1">
        <a:defRPr sz="1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lifescopeeap.com/" TargetMode="Externa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4"/>
          <p:cNvSpPr txBox="1">
            <a:spLocks noChangeArrowheads="1"/>
          </p:cNvSpPr>
          <p:nvPr/>
        </p:nvSpPr>
        <p:spPr bwMode="auto">
          <a:xfrm>
            <a:off x="226337" y="903149"/>
            <a:ext cx="8573631" cy="5257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lnSpc>
                <a:spcPct val="88000"/>
              </a:lnSpc>
            </a:pPr>
            <a:r>
              <a:rPr lang="en-US" sz="3200" b="1" dirty="0" smtClean="0">
                <a:solidFill>
                  <a:srgbClr val="004B87"/>
                </a:solidFill>
                <a:latin typeface="+mn-lt"/>
              </a:rPr>
              <a:t>Conflict Management for Managers</a:t>
            </a:r>
            <a:endParaRPr lang="en-US" sz="3200" b="1" dirty="0">
              <a:solidFill>
                <a:srgbClr val="004B87"/>
              </a:solidFill>
              <a:latin typeface="+mn-lt"/>
            </a:endParaRPr>
          </a:p>
        </p:txBody>
      </p:sp>
      <p:sp>
        <p:nvSpPr>
          <p:cNvPr id="7" name="TextBox 6"/>
          <p:cNvSpPr txBox="1"/>
          <p:nvPr/>
        </p:nvSpPr>
        <p:spPr>
          <a:xfrm>
            <a:off x="6266661" y="3714935"/>
            <a:ext cx="2299924" cy="276999"/>
          </a:xfrm>
          <a:prstGeom prst="rect">
            <a:avLst/>
          </a:prstGeom>
          <a:noFill/>
        </p:spPr>
        <p:txBody>
          <a:bodyPr wrap="none" rtlCol="0">
            <a:spAutoFit/>
          </a:bodyPr>
          <a:lstStyle/>
          <a:p>
            <a:pPr algn="r"/>
            <a:r>
              <a:rPr lang="en-US" sz="1200" spc="600" dirty="0" smtClean="0">
                <a:solidFill>
                  <a:srgbClr val="5C1E48"/>
                </a:solidFill>
                <a:latin typeface="L Akzidenz Grotesk Light"/>
                <a:cs typeface="L Akzidenz Grotesk Light"/>
              </a:rPr>
              <a:t>PRESENTED TO</a:t>
            </a:r>
          </a:p>
        </p:txBody>
      </p:sp>
      <p:pic>
        <p:nvPicPr>
          <p:cNvPr id="1026" name="Picture 2" descr="W:\LOGOS (Client Company)\Williams College Logo.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26938" y="4058468"/>
            <a:ext cx="914400" cy="9052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757035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2"/>
          <p:cNvSpPr>
            <a:spLocks noGrp="1"/>
          </p:cNvSpPr>
          <p:nvPr>
            <p:ph type="title"/>
          </p:nvPr>
        </p:nvSpPr>
        <p:spPr/>
        <p:txBody>
          <a:bodyPr>
            <a:normAutofit/>
          </a:bodyPr>
          <a:lstStyle/>
          <a:p>
            <a:r>
              <a:rPr lang="en-US" altLang="en-US" sz="3200" dirty="0">
                <a:solidFill>
                  <a:srgbClr val="002060"/>
                </a:solidFill>
                <a:latin typeface="Calibri" pitchFamily="34" charset="0"/>
                <a:sym typeface="Helvetica Neue"/>
              </a:rPr>
              <a:t>Questions for Managers to Ask</a:t>
            </a:r>
            <a:endParaRPr lang="en-US" altLang="en-US" sz="3200" dirty="0">
              <a:solidFill>
                <a:srgbClr val="002060"/>
              </a:solidFill>
              <a:latin typeface="Calibri" pitchFamily="34" charset="0"/>
            </a:endParaRPr>
          </a:p>
        </p:txBody>
      </p:sp>
      <p:sp>
        <p:nvSpPr>
          <p:cNvPr id="2" name="Content Placeholder 1"/>
          <p:cNvSpPr>
            <a:spLocks noGrp="1"/>
          </p:cNvSpPr>
          <p:nvPr>
            <p:ph idx="1"/>
          </p:nvPr>
        </p:nvSpPr>
        <p:spPr/>
        <p:txBody>
          <a:bodyPr/>
          <a:lstStyle/>
          <a:p>
            <a:r>
              <a:rPr lang="en-US" altLang="en-US" sz="2400" dirty="0">
                <a:solidFill>
                  <a:srgbClr val="174576"/>
                </a:solidFill>
                <a:latin typeface="Helvetica Neue"/>
                <a:cs typeface="Helvetica" pitchFamily="34" charset="0"/>
                <a:sym typeface="Helvetica" pitchFamily="34" charset="0"/>
              </a:rPr>
              <a:t>What is truly going on here</a:t>
            </a:r>
            <a:r>
              <a:rPr lang="en-US" altLang="en-US" sz="2400" dirty="0" smtClean="0">
                <a:solidFill>
                  <a:srgbClr val="174576"/>
                </a:solidFill>
                <a:latin typeface="Helvetica Neue"/>
                <a:cs typeface="Helvetica" pitchFamily="34" charset="0"/>
                <a:sym typeface="Helvetica" pitchFamily="34" charset="0"/>
              </a:rPr>
              <a:t>?</a:t>
            </a:r>
          </a:p>
          <a:p>
            <a:r>
              <a:rPr lang="en-US" altLang="en-US" sz="2400" dirty="0" smtClean="0">
                <a:solidFill>
                  <a:srgbClr val="174576"/>
                </a:solidFill>
                <a:latin typeface="Helvetica Neue"/>
                <a:cs typeface="Helvetica" pitchFamily="34" charset="0"/>
                <a:sym typeface="Helvetica" pitchFamily="34" charset="0"/>
              </a:rPr>
              <a:t>What are your feelings/emotions?</a:t>
            </a:r>
            <a:endParaRPr lang="en-US" altLang="en-US" sz="2400" dirty="0">
              <a:solidFill>
                <a:srgbClr val="174576"/>
              </a:solidFill>
              <a:latin typeface="Helvetica Neue"/>
              <a:cs typeface="Helvetica" pitchFamily="34" charset="0"/>
              <a:sym typeface="Helvetica" pitchFamily="34" charset="0"/>
            </a:endParaRPr>
          </a:p>
          <a:p>
            <a:endParaRPr lang="en-US" dirty="0"/>
          </a:p>
        </p:txBody>
      </p:sp>
    </p:spTree>
    <p:extLst>
      <p:ext uri="{BB962C8B-B14F-4D97-AF65-F5344CB8AC3E}">
        <p14:creationId xmlns:p14="http://schemas.microsoft.com/office/powerpoint/2010/main" val="39617850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4"/>
          <p:cNvSpPr>
            <a:spLocks noGrp="1"/>
          </p:cNvSpPr>
          <p:nvPr>
            <p:ph type="title"/>
          </p:nvPr>
        </p:nvSpPr>
        <p:spPr/>
        <p:txBody>
          <a:bodyPr>
            <a:normAutofit/>
          </a:bodyPr>
          <a:lstStyle/>
          <a:p>
            <a:r>
              <a:rPr lang="en-US" altLang="en-US" sz="3200" dirty="0">
                <a:solidFill>
                  <a:srgbClr val="002060"/>
                </a:solidFill>
                <a:latin typeface="Calibri" pitchFamily="34" charset="0"/>
                <a:sym typeface="Helvetica Neue"/>
              </a:rPr>
              <a:t>Best Practices</a:t>
            </a:r>
            <a:endParaRPr lang="en-US" altLang="en-US" sz="3200" dirty="0">
              <a:solidFill>
                <a:srgbClr val="002060"/>
              </a:solidFill>
              <a:latin typeface="Calibri" pitchFamily="34" charset="0"/>
            </a:endParaRPr>
          </a:p>
        </p:txBody>
      </p:sp>
      <p:sp>
        <p:nvSpPr>
          <p:cNvPr id="14339" name="Rectangle 5"/>
          <p:cNvSpPr>
            <a:spLocks noChangeArrowheads="1"/>
          </p:cNvSpPr>
          <p:nvPr/>
        </p:nvSpPr>
        <p:spPr bwMode="auto">
          <a:xfrm>
            <a:off x="609600" y="1430073"/>
            <a:ext cx="7848600" cy="31208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31813" indent="-531813" defTabSz="1300163" eaLnBrk="0" hangingPunct="0">
              <a:defRPr sz="2400">
                <a:solidFill>
                  <a:schemeClr val="tx1"/>
                </a:solidFill>
                <a:latin typeface="Arial" pitchFamily="34" charset="0"/>
                <a:ea typeface="ＭＳ Ｐゴシック" pitchFamily="34" charset="-128"/>
              </a:defRPr>
            </a:lvl1pPr>
            <a:lvl2pPr marL="742950" indent="-285750" defTabSz="1300163" eaLnBrk="0" hangingPunct="0">
              <a:defRPr sz="2400">
                <a:solidFill>
                  <a:schemeClr val="tx1"/>
                </a:solidFill>
                <a:latin typeface="Arial" pitchFamily="34" charset="0"/>
                <a:ea typeface="ＭＳ Ｐゴシック" pitchFamily="34" charset="-128"/>
              </a:defRPr>
            </a:lvl2pPr>
            <a:lvl3pPr marL="1143000" indent="-228600" defTabSz="1300163" eaLnBrk="0" hangingPunct="0">
              <a:defRPr sz="2400">
                <a:solidFill>
                  <a:schemeClr val="tx1"/>
                </a:solidFill>
                <a:latin typeface="Arial" pitchFamily="34" charset="0"/>
                <a:ea typeface="ＭＳ Ｐゴシック" pitchFamily="34" charset="-128"/>
              </a:defRPr>
            </a:lvl3pPr>
            <a:lvl4pPr marL="1600200" indent="-228600" defTabSz="1300163" eaLnBrk="0" hangingPunct="0">
              <a:defRPr sz="2400">
                <a:solidFill>
                  <a:schemeClr val="tx1"/>
                </a:solidFill>
                <a:latin typeface="Arial" pitchFamily="34" charset="0"/>
                <a:ea typeface="ＭＳ Ｐゴシック" pitchFamily="34" charset="-128"/>
              </a:defRPr>
            </a:lvl4pPr>
            <a:lvl5pPr marL="2057400" indent="-228600" defTabSz="1300163" eaLnBrk="0" hangingPunct="0">
              <a:defRPr sz="2400">
                <a:solidFill>
                  <a:schemeClr val="tx1"/>
                </a:solidFill>
                <a:latin typeface="Arial" pitchFamily="34" charset="0"/>
                <a:ea typeface="ＭＳ Ｐゴシック" pitchFamily="34" charset="-128"/>
              </a:defRPr>
            </a:lvl5pPr>
            <a:lvl6pPr marL="2514600" indent="-228600" defTabSz="1300163"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defTabSz="1300163"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defTabSz="1300163"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defTabSz="1300163"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marL="306244" indent="-306244" defTabSz="408324" eaLnBrk="1" hangingPunct="1">
              <a:spcBef>
                <a:spcPct val="20000"/>
              </a:spcBef>
              <a:buClr>
                <a:schemeClr val="tx2"/>
              </a:buClr>
              <a:buSzPct val="75000"/>
              <a:buFont typeface="Arial"/>
              <a:buChar char="•"/>
            </a:pPr>
            <a:r>
              <a:rPr lang="en-US" altLang="en-US" dirty="0">
                <a:solidFill>
                  <a:srgbClr val="174576"/>
                </a:solidFill>
                <a:latin typeface="Helvetica Neue"/>
                <a:ea typeface="+mn-ea"/>
                <a:cs typeface="Helvetica" pitchFamily="34" charset="0"/>
                <a:sym typeface="Helvetica" pitchFamily="34" charset="0"/>
              </a:rPr>
              <a:t>Let people talk</a:t>
            </a:r>
          </a:p>
          <a:p>
            <a:pPr marL="306244" indent="-306244" defTabSz="408324" eaLnBrk="1" hangingPunct="1">
              <a:spcBef>
                <a:spcPct val="20000"/>
              </a:spcBef>
              <a:buClr>
                <a:schemeClr val="tx2"/>
              </a:buClr>
              <a:buSzPct val="75000"/>
              <a:buFont typeface="Arial"/>
              <a:buChar char="•"/>
            </a:pPr>
            <a:r>
              <a:rPr lang="en-US" altLang="en-US" dirty="0">
                <a:solidFill>
                  <a:srgbClr val="174576"/>
                </a:solidFill>
                <a:latin typeface="Helvetica Neue"/>
                <a:ea typeface="+mn-ea"/>
                <a:cs typeface="Helvetica" pitchFamily="34" charset="0"/>
                <a:sym typeface="Helvetica" pitchFamily="34" charset="0"/>
              </a:rPr>
              <a:t>Be able to be the voice of reason</a:t>
            </a:r>
          </a:p>
          <a:p>
            <a:pPr marL="306244" indent="-306244" defTabSz="408324" eaLnBrk="1" hangingPunct="1">
              <a:spcBef>
                <a:spcPct val="20000"/>
              </a:spcBef>
              <a:buClr>
                <a:schemeClr val="tx2"/>
              </a:buClr>
              <a:buSzPct val="75000"/>
              <a:buFont typeface="Arial"/>
              <a:buChar char="•"/>
            </a:pPr>
            <a:r>
              <a:rPr lang="en-US" altLang="en-US" dirty="0">
                <a:solidFill>
                  <a:srgbClr val="174576"/>
                </a:solidFill>
                <a:latin typeface="Helvetica Neue"/>
                <a:ea typeface="+mn-ea"/>
                <a:cs typeface="Helvetica" pitchFamily="34" charset="0"/>
                <a:sym typeface="Helvetica" pitchFamily="34" charset="0"/>
              </a:rPr>
              <a:t>Be hyper attuned </a:t>
            </a:r>
          </a:p>
          <a:p>
            <a:pPr marL="306244" indent="-306244" defTabSz="408324" eaLnBrk="1" hangingPunct="1">
              <a:spcBef>
                <a:spcPct val="20000"/>
              </a:spcBef>
              <a:buClr>
                <a:schemeClr val="tx2"/>
              </a:buClr>
              <a:buSzPct val="75000"/>
              <a:buFont typeface="Arial"/>
              <a:buChar char="•"/>
            </a:pPr>
            <a:r>
              <a:rPr lang="en-US" altLang="en-US" dirty="0">
                <a:solidFill>
                  <a:srgbClr val="174576"/>
                </a:solidFill>
                <a:latin typeface="Helvetica Neue"/>
                <a:ea typeface="+mn-ea"/>
                <a:cs typeface="Helvetica" pitchFamily="34" charset="0"/>
                <a:sym typeface="Helvetica" pitchFamily="34" charset="0"/>
              </a:rPr>
              <a:t>Diffuse situations by letting it go</a:t>
            </a:r>
          </a:p>
          <a:p>
            <a:pPr marL="306244" indent="-306244" defTabSz="408324" eaLnBrk="1" hangingPunct="1">
              <a:spcBef>
                <a:spcPct val="20000"/>
              </a:spcBef>
              <a:buClr>
                <a:schemeClr val="tx2"/>
              </a:buClr>
              <a:buSzPct val="75000"/>
              <a:buFont typeface="Arial"/>
              <a:buChar char="•"/>
            </a:pPr>
            <a:r>
              <a:rPr lang="en-US" altLang="en-US" dirty="0">
                <a:solidFill>
                  <a:srgbClr val="174576"/>
                </a:solidFill>
                <a:latin typeface="Helvetica Neue"/>
                <a:ea typeface="+mn-ea"/>
                <a:cs typeface="Helvetica" pitchFamily="34" charset="0"/>
                <a:sym typeface="Helvetica" pitchFamily="34" charset="0"/>
              </a:rPr>
              <a:t>Slow it down</a:t>
            </a:r>
          </a:p>
          <a:p>
            <a:pPr marL="306244" indent="-306244" defTabSz="408324" eaLnBrk="1" hangingPunct="1">
              <a:spcBef>
                <a:spcPct val="20000"/>
              </a:spcBef>
              <a:buClr>
                <a:srgbClr val="002060"/>
              </a:buClr>
              <a:buSzPct val="75000"/>
              <a:buFont typeface="Arial"/>
              <a:buChar char="•"/>
            </a:pPr>
            <a:r>
              <a:rPr lang="en-US" altLang="en-US" dirty="0">
                <a:solidFill>
                  <a:srgbClr val="174576"/>
                </a:solidFill>
                <a:latin typeface="Helvetica Neue"/>
                <a:ea typeface="+mn-ea"/>
                <a:cs typeface="Helvetica" pitchFamily="34" charset="0"/>
                <a:sym typeface="Helvetica" pitchFamily="34" charset="0"/>
              </a:rPr>
              <a:t>Separate people from problems </a:t>
            </a:r>
          </a:p>
          <a:p>
            <a:pPr marL="306244" indent="-306244" defTabSz="408324" eaLnBrk="1" hangingPunct="1">
              <a:spcBef>
                <a:spcPct val="20000"/>
              </a:spcBef>
              <a:buClr>
                <a:schemeClr val="tx2"/>
              </a:buClr>
              <a:buSzPct val="75000"/>
              <a:buFont typeface="Arial"/>
              <a:buChar char="•"/>
            </a:pPr>
            <a:r>
              <a:rPr lang="en-US" altLang="en-US" dirty="0">
                <a:solidFill>
                  <a:srgbClr val="174576"/>
                </a:solidFill>
                <a:latin typeface="Helvetica Neue"/>
                <a:ea typeface="+mn-ea"/>
                <a:cs typeface="Helvetica" pitchFamily="34" charset="0"/>
                <a:sym typeface="Helvetica" pitchFamily="34" charset="0"/>
              </a:rPr>
              <a:t>Focus on your breathing</a:t>
            </a:r>
          </a:p>
        </p:txBody>
      </p:sp>
    </p:spTree>
    <p:extLst>
      <p:ext uri="{BB962C8B-B14F-4D97-AF65-F5344CB8AC3E}">
        <p14:creationId xmlns:p14="http://schemas.microsoft.com/office/powerpoint/2010/main" val="35511569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2"/>
          <p:cNvSpPr>
            <a:spLocks noGrp="1"/>
          </p:cNvSpPr>
          <p:nvPr>
            <p:ph type="title"/>
          </p:nvPr>
        </p:nvSpPr>
        <p:spPr/>
        <p:txBody>
          <a:bodyPr>
            <a:normAutofit/>
          </a:bodyPr>
          <a:lstStyle/>
          <a:p>
            <a:r>
              <a:rPr lang="en-US" altLang="en-US" sz="3200" dirty="0">
                <a:solidFill>
                  <a:srgbClr val="002060"/>
                </a:solidFill>
                <a:latin typeface="Calibri" pitchFamily="34" charset="0"/>
                <a:sym typeface="Helvetica Neue"/>
              </a:rPr>
              <a:t>Letting it go!</a:t>
            </a:r>
            <a:endParaRPr lang="en-US" altLang="en-US" sz="3200" dirty="0">
              <a:solidFill>
                <a:srgbClr val="002060"/>
              </a:solidFill>
              <a:latin typeface="Calibri" pitchFamily="34" charset="0"/>
            </a:endParaRPr>
          </a:p>
        </p:txBody>
      </p:sp>
      <p:sp>
        <p:nvSpPr>
          <p:cNvPr id="2" name="Content Placeholder 1"/>
          <p:cNvSpPr>
            <a:spLocks noGrp="1"/>
          </p:cNvSpPr>
          <p:nvPr>
            <p:ph idx="1"/>
          </p:nvPr>
        </p:nvSpPr>
        <p:spPr/>
        <p:txBody>
          <a:bodyPr/>
          <a:lstStyle/>
          <a:p>
            <a:pPr>
              <a:buClr>
                <a:srgbClr val="002060"/>
              </a:buClr>
              <a:buSzPct val="75000"/>
            </a:pPr>
            <a:r>
              <a:rPr lang="en-US" altLang="en-US" sz="2400" dirty="0">
                <a:solidFill>
                  <a:srgbClr val="174576"/>
                </a:solidFill>
                <a:latin typeface="Helvetica Neue"/>
                <a:cs typeface="Helvetica" pitchFamily="34" charset="0"/>
                <a:sym typeface="Helvetica" pitchFamily="34" charset="0"/>
              </a:rPr>
              <a:t>Not all conflicts can be solved </a:t>
            </a:r>
          </a:p>
          <a:p>
            <a:pPr>
              <a:buClr>
                <a:srgbClr val="002060"/>
              </a:buClr>
              <a:buSzPct val="75000"/>
            </a:pPr>
            <a:r>
              <a:rPr lang="en-US" altLang="en-US" sz="2400" dirty="0">
                <a:solidFill>
                  <a:srgbClr val="174576"/>
                </a:solidFill>
                <a:latin typeface="Helvetica Neue"/>
                <a:cs typeface="Helvetica" pitchFamily="34" charset="0"/>
                <a:sym typeface="Helvetica" pitchFamily="34" charset="0"/>
              </a:rPr>
              <a:t>When it is over it is over	</a:t>
            </a:r>
            <a:endParaRPr lang="en-US" altLang="en-US" sz="2400" dirty="0">
              <a:solidFill>
                <a:srgbClr val="174576"/>
              </a:solidFill>
              <a:latin typeface="Helvetica Neue"/>
              <a:cs typeface="Helvetica" pitchFamily="34" charset="0"/>
            </a:endParaRPr>
          </a:p>
          <a:p>
            <a:endParaRPr lang="en-US" dirty="0"/>
          </a:p>
        </p:txBody>
      </p:sp>
    </p:spTree>
    <p:extLst>
      <p:ext uri="{BB962C8B-B14F-4D97-AF65-F5344CB8AC3E}">
        <p14:creationId xmlns:p14="http://schemas.microsoft.com/office/powerpoint/2010/main" val="14981121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smtClean="0"/>
              <a:t/>
            </a:r>
            <a:br>
              <a:rPr lang="en-US" sz="3600" dirty="0" smtClean="0"/>
            </a:br>
            <a:r>
              <a:rPr lang="en-US" sz="3600" dirty="0" smtClean="0"/>
              <a:t/>
            </a:r>
            <a:br>
              <a:rPr lang="en-US" sz="3600" dirty="0" smtClean="0"/>
            </a:br>
            <a:r>
              <a:rPr lang="en-US" sz="2700" dirty="0" smtClean="0">
                <a:solidFill>
                  <a:schemeClr val="tx2">
                    <a:lumMod val="75000"/>
                  </a:schemeClr>
                </a:solidFill>
                <a:latin typeface="Arial" panose="020B0604020202020204" pitchFamily="34" charset="0"/>
                <a:cs typeface="Arial" panose="020B0604020202020204" pitchFamily="34" charset="0"/>
              </a:rPr>
              <a:t/>
            </a:r>
            <a:br>
              <a:rPr lang="en-US" sz="2700" dirty="0" smtClean="0">
                <a:solidFill>
                  <a:schemeClr val="tx2">
                    <a:lumMod val="75000"/>
                  </a:schemeClr>
                </a:solidFill>
                <a:latin typeface="Arial" panose="020B0604020202020204" pitchFamily="34" charset="0"/>
                <a:cs typeface="Arial" panose="020B0604020202020204" pitchFamily="34" charset="0"/>
              </a:rPr>
            </a:br>
            <a:r>
              <a:rPr lang="en-US" sz="2700" dirty="0">
                <a:solidFill>
                  <a:schemeClr val="tx2">
                    <a:lumMod val="75000"/>
                  </a:schemeClr>
                </a:solidFill>
                <a:latin typeface="Arial" panose="020B0604020202020204" pitchFamily="34" charset="0"/>
                <a:cs typeface="Arial" panose="020B0604020202020204" pitchFamily="34" charset="0"/>
              </a:rPr>
              <a:t>Always available. Always confidential.</a:t>
            </a:r>
            <a:br>
              <a:rPr lang="en-US" sz="2700" dirty="0">
                <a:solidFill>
                  <a:schemeClr val="tx2">
                    <a:lumMod val="75000"/>
                  </a:schemeClr>
                </a:solidFill>
                <a:latin typeface="Arial" panose="020B0604020202020204" pitchFamily="34" charset="0"/>
                <a:cs typeface="Arial" panose="020B0604020202020204" pitchFamily="34" charset="0"/>
              </a:rPr>
            </a:br>
            <a:r>
              <a:rPr lang="en-US" sz="2700" dirty="0" smtClean="0">
                <a:solidFill>
                  <a:schemeClr val="tx2">
                    <a:lumMod val="75000"/>
                  </a:schemeClr>
                </a:solidFill>
                <a:latin typeface="Arial" panose="020B0604020202020204" pitchFamily="34" charset="0"/>
                <a:cs typeface="Arial" panose="020B0604020202020204" pitchFamily="34" charset="0"/>
                <a:hlinkClick r:id="rId2"/>
              </a:rPr>
              <a:t>www.LifeScopeEAP.com</a:t>
            </a:r>
            <a:r>
              <a:rPr lang="en-US" sz="2700" dirty="0" smtClean="0">
                <a:solidFill>
                  <a:schemeClr val="tx2">
                    <a:lumMod val="75000"/>
                  </a:schemeClr>
                </a:solidFill>
                <a:latin typeface="Arial" panose="020B0604020202020204" pitchFamily="34" charset="0"/>
                <a:cs typeface="Arial" panose="020B0604020202020204" pitchFamily="34" charset="0"/>
              </a:rPr>
              <a:t/>
            </a:r>
            <a:br>
              <a:rPr lang="en-US" sz="2700" dirty="0" smtClean="0">
                <a:solidFill>
                  <a:schemeClr val="tx2">
                    <a:lumMod val="75000"/>
                  </a:schemeClr>
                </a:solidFill>
                <a:latin typeface="Arial" panose="020B0604020202020204" pitchFamily="34" charset="0"/>
                <a:cs typeface="Arial" panose="020B0604020202020204" pitchFamily="34" charset="0"/>
              </a:rPr>
            </a:br>
            <a:r>
              <a:rPr lang="en-US" sz="2700" dirty="0" smtClean="0">
                <a:solidFill>
                  <a:schemeClr val="tx2">
                    <a:lumMod val="75000"/>
                  </a:schemeClr>
                </a:solidFill>
                <a:latin typeface="Arial" panose="020B0604020202020204" pitchFamily="34" charset="0"/>
                <a:cs typeface="Arial" panose="020B0604020202020204" pitchFamily="34" charset="0"/>
              </a:rPr>
              <a:t>username: </a:t>
            </a:r>
            <a:r>
              <a:rPr lang="en-US" sz="2700" dirty="0" smtClean="0">
                <a:solidFill>
                  <a:schemeClr val="tx2">
                    <a:lumMod val="75000"/>
                  </a:schemeClr>
                </a:solidFill>
                <a:latin typeface="Arial" panose="020B0604020202020204" pitchFamily="34" charset="0"/>
                <a:cs typeface="Arial" panose="020B0604020202020204" pitchFamily="34" charset="0"/>
              </a:rPr>
              <a:t>Williams College; password</a:t>
            </a:r>
            <a:r>
              <a:rPr lang="en-US" sz="2700" dirty="0">
                <a:solidFill>
                  <a:schemeClr val="tx2">
                    <a:lumMod val="75000"/>
                  </a:schemeClr>
                </a:solidFill>
                <a:latin typeface="Arial" panose="020B0604020202020204" pitchFamily="34" charset="0"/>
                <a:cs typeface="Arial" panose="020B0604020202020204" pitchFamily="34" charset="0"/>
              </a:rPr>
              <a:t>: guest</a:t>
            </a:r>
            <a:br>
              <a:rPr lang="en-US" sz="2700" dirty="0">
                <a:solidFill>
                  <a:schemeClr val="tx2">
                    <a:lumMod val="75000"/>
                  </a:schemeClr>
                </a:solidFill>
                <a:latin typeface="Arial" panose="020B0604020202020204" pitchFamily="34" charset="0"/>
                <a:cs typeface="Arial" panose="020B0604020202020204" pitchFamily="34" charset="0"/>
              </a:rPr>
            </a:br>
            <a:r>
              <a:rPr lang="en-US" sz="2700" dirty="0">
                <a:solidFill>
                  <a:schemeClr val="tx2">
                    <a:lumMod val="75000"/>
                  </a:schemeClr>
                </a:solidFill>
                <a:latin typeface="Arial" panose="020B0604020202020204" pitchFamily="34" charset="0"/>
                <a:cs typeface="Arial" panose="020B0604020202020204" pitchFamily="34" charset="0"/>
              </a:rPr>
              <a:t>800-828-6025</a:t>
            </a:r>
          </a:p>
        </p:txBody>
      </p:sp>
    </p:spTree>
    <p:extLst>
      <p:ext uri="{BB962C8B-B14F-4D97-AF65-F5344CB8AC3E}">
        <p14:creationId xmlns:p14="http://schemas.microsoft.com/office/powerpoint/2010/main" val="6712590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normAutofit/>
          </a:bodyPr>
          <a:lstStyle/>
          <a:p>
            <a:r>
              <a:rPr lang="en-US" altLang="en-US" sz="3200" dirty="0">
                <a:solidFill>
                  <a:srgbClr val="002060"/>
                </a:solidFill>
                <a:latin typeface="Calibri" pitchFamily="34" charset="0"/>
                <a:sym typeface="Helvetica" pitchFamily="34" charset="0"/>
              </a:rPr>
              <a:t>Conflict</a:t>
            </a:r>
            <a:endParaRPr lang="en-US" altLang="en-US" sz="3200" dirty="0">
              <a:solidFill>
                <a:srgbClr val="002060"/>
              </a:solidFill>
              <a:latin typeface="Calibri" pitchFamily="34" charset="0"/>
            </a:endParaRPr>
          </a:p>
        </p:txBody>
      </p:sp>
      <p:sp>
        <p:nvSpPr>
          <p:cNvPr id="16387" name="Content Placeholder 2"/>
          <p:cNvSpPr>
            <a:spLocks noGrp="1"/>
          </p:cNvSpPr>
          <p:nvPr>
            <p:ph idx="1"/>
          </p:nvPr>
        </p:nvSpPr>
        <p:spPr>
          <a:xfrm>
            <a:off x="685800" y="1372870"/>
            <a:ext cx="8001000" cy="3146161"/>
          </a:xfrm>
        </p:spPr>
        <p:txBody>
          <a:bodyPr rtlCol="0">
            <a:normAutofit/>
          </a:bodyPr>
          <a:lstStyle/>
          <a:p>
            <a:pPr fontAlgn="auto">
              <a:spcAft>
                <a:spcPts val="0"/>
              </a:spcAft>
              <a:buClr>
                <a:srgbClr val="002060"/>
              </a:buClr>
              <a:buSzPct val="75000"/>
              <a:defRPr/>
            </a:pPr>
            <a:r>
              <a:rPr lang="en-US" sz="2400" dirty="0">
                <a:solidFill>
                  <a:srgbClr val="002060"/>
                </a:solidFill>
                <a:latin typeface="+mn-lt"/>
                <a:sym typeface="Helvetica" charset="0"/>
              </a:rPr>
              <a:t>60-80% of all workplace conflict comes from strained relationships </a:t>
            </a:r>
          </a:p>
          <a:p>
            <a:pPr fontAlgn="auto">
              <a:spcAft>
                <a:spcPts val="0"/>
              </a:spcAft>
              <a:buClr>
                <a:srgbClr val="002060"/>
              </a:buClr>
              <a:buSzPct val="75000"/>
              <a:defRPr/>
            </a:pPr>
            <a:r>
              <a:rPr lang="en-US" sz="2400" dirty="0">
                <a:solidFill>
                  <a:srgbClr val="002060"/>
                </a:solidFill>
                <a:latin typeface="+mn-lt"/>
                <a:sym typeface="Helvetica" charset="0"/>
              </a:rPr>
              <a:t>Conflict Costs 350 days of management time each year</a:t>
            </a:r>
          </a:p>
          <a:p>
            <a:pPr fontAlgn="auto">
              <a:spcAft>
                <a:spcPts val="0"/>
              </a:spcAft>
              <a:buClr>
                <a:srgbClr val="002060"/>
              </a:buClr>
              <a:buSzPct val="75000"/>
              <a:defRPr/>
            </a:pPr>
            <a:r>
              <a:rPr lang="en-US" sz="2400" dirty="0">
                <a:solidFill>
                  <a:srgbClr val="002060"/>
                </a:solidFill>
                <a:latin typeface="+mn-lt"/>
                <a:sym typeface="Helvetica" charset="0"/>
              </a:rPr>
              <a:t>25% of HR professionals reported some generational conflict in the workplace (2011 statistic)</a:t>
            </a:r>
          </a:p>
          <a:p>
            <a:pPr fontAlgn="auto">
              <a:spcAft>
                <a:spcPts val="0"/>
              </a:spcAft>
              <a:buClr>
                <a:srgbClr val="002060"/>
              </a:buClr>
              <a:buSzPct val="75000"/>
              <a:defRPr/>
            </a:pPr>
            <a:r>
              <a:rPr lang="en-US" sz="2400" dirty="0">
                <a:solidFill>
                  <a:srgbClr val="002060"/>
                </a:solidFill>
                <a:latin typeface="+mn-lt"/>
                <a:sym typeface="Helvetica" charset="0"/>
              </a:rPr>
              <a:t>A manager takes between 25-40% of  their time attempting to resolve conflict</a:t>
            </a:r>
          </a:p>
          <a:p>
            <a:pPr fontAlgn="auto">
              <a:spcAft>
                <a:spcPts val="0"/>
              </a:spcAft>
              <a:buClr>
                <a:srgbClr val="002060"/>
              </a:buClr>
              <a:buSzPct val="75000"/>
              <a:defRPr/>
            </a:pPr>
            <a:endParaRPr lang="en-US" sz="2400" dirty="0">
              <a:solidFill>
                <a:srgbClr val="002060"/>
              </a:solidFill>
              <a:latin typeface="+mn-lt"/>
            </a:endParaRPr>
          </a:p>
        </p:txBody>
      </p:sp>
    </p:spTree>
    <p:extLst>
      <p:ext uri="{BB962C8B-B14F-4D97-AF65-F5344CB8AC3E}">
        <p14:creationId xmlns:p14="http://schemas.microsoft.com/office/powerpoint/2010/main" val="11495891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normAutofit/>
          </a:bodyPr>
          <a:lstStyle/>
          <a:p>
            <a:r>
              <a:rPr lang="en-US" altLang="en-US" sz="3200" dirty="0">
                <a:solidFill>
                  <a:srgbClr val="002060"/>
                </a:solidFill>
                <a:latin typeface="Calibri" pitchFamily="34" charset="0"/>
                <a:sym typeface="Helvetica" pitchFamily="34" charset="0"/>
              </a:rPr>
              <a:t>Preventative Measures </a:t>
            </a:r>
            <a:endParaRPr lang="en-US" altLang="en-US" sz="3200" dirty="0">
              <a:solidFill>
                <a:srgbClr val="002060"/>
              </a:solidFill>
              <a:latin typeface="Calibri" pitchFamily="34" charset="0"/>
            </a:endParaRPr>
          </a:p>
        </p:txBody>
      </p:sp>
      <p:sp>
        <p:nvSpPr>
          <p:cNvPr id="19459" name="Content Placeholder 2"/>
          <p:cNvSpPr>
            <a:spLocks noGrp="1"/>
          </p:cNvSpPr>
          <p:nvPr>
            <p:ph sz="half" idx="1"/>
          </p:nvPr>
        </p:nvSpPr>
        <p:spPr>
          <a:xfrm>
            <a:off x="304800" y="1487276"/>
            <a:ext cx="8229600" cy="3374972"/>
          </a:xfrm>
        </p:spPr>
        <p:txBody>
          <a:bodyPr rtlCol="0">
            <a:noAutofit/>
          </a:bodyPr>
          <a:lstStyle/>
          <a:p>
            <a:pPr>
              <a:buClr>
                <a:srgbClr val="002060"/>
              </a:buClr>
              <a:buSzPct val="75000"/>
              <a:defRPr/>
            </a:pPr>
            <a:r>
              <a:rPr lang="en-US" sz="2400" dirty="0">
                <a:solidFill>
                  <a:srgbClr val="002060"/>
                </a:solidFill>
                <a:latin typeface="+mn-lt"/>
                <a:sym typeface="Helvetica" charset="0"/>
              </a:rPr>
              <a:t>Talk, talk, and talk more </a:t>
            </a:r>
          </a:p>
          <a:p>
            <a:pPr>
              <a:buClr>
                <a:srgbClr val="002060"/>
              </a:buClr>
              <a:buSzPct val="75000"/>
              <a:defRPr/>
            </a:pPr>
            <a:r>
              <a:rPr lang="en-US" sz="2400" dirty="0">
                <a:solidFill>
                  <a:srgbClr val="002060"/>
                </a:solidFill>
                <a:latin typeface="+mn-lt"/>
                <a:sym typeface="Helvetica" charset="0"/>
              </a:rPr>
              <a:t>How do we reduce conflict  to begin with?</a:t>
            </a:r>
          </a:p>
          <a:p>
            <a:pPr>
              <a:buClr>
                <a:srgbClr val="002060"/>
              </a:buClr>
              <a:buSzPct val="75000"/>
              <a:defRPr/>
            </a:pPr>
            <a:r>
              <a:rPr lang="en-US" sz="2400" dirty="0">
                <a:solidFill>
                  <a:srgbClr val="002060"/>
                </a:solidFill>
                <a:latin typeface="+mn-lt"/>
                <a:sym typeface="Helvetica" charset="0"/>
              </a:rPr>
              <a:t>Encourage free speech</a:t>
            </a:r>
          </a:p>
          <a:p>
            <a:pPr>
              <a:buClr>
                <a:srgbClr val="002060"/>
              </a:buClr>
              <a:buSzPct val="75000"/>
              <a:defRPr/>
            </a:pPr>
            <a:r>
              <a:rPr lang="en-US" sz="2400" dirty="0">
                <a:solidFill>
                  <a:srgbClr val="002060"/>
                </a:solidFill>
                <a:latin typeface="+mn-lt"/>
                <a:sym typeface="Helvetica" charset="0"/>
              </a:rPr>
              <a:t>Job sharing</a:t>
            </a:r>
          </a:p>
          <a:p>
            <a:pPr>
              <a:buClr>
                <a:srgbClr val="002060"/>
              </a:buClr>
              <a:buSzPct val="75000"/>
              <a:defRPr/>
            </a:pPr>
            <a:r>
              <a:rPr lang="en-US" sz="2400" dirty="0">
                <a:solidFill>
                  <a:srgbClr val="002060"/>
                </a:solidFill>
                <a:latin typeface="+mn-lt"/>
                <a:sym typeface="Helvetica" charset="0"/>
              </a:rPr>
              <a:t>Collaborative atmosphere</a:t>
            </a:r>
          </a:p>
          <a:p>
            <a:pPr>
              <a:buClr>
                <a:srgbClr val="002060"/>
              </a:buClr>
              <a:buSzPct val="75000"/>
              <a:defRPr/>
            </a:pPr>
            <a:r>
              <a:rPr lang="en-US" sz="2400" dirty="0">
                <a:solidFill>
                  <a:srgbClr val="002060"/>
                </a:solidFill>
                <a:latin typeface="+mn-lt"/>
                <a:sym typeface="Helvetica" charset="0"/>
              </a:rPr>
              <a:t>Maintain a blame free office </a:t>
            </a:r>
          </a:p>
          <a:p>
            <a:pPr fontAlgn="auto">
              <a:spcAft>
                <a:spcPts val="0"/>
              </a:spcAft>
              <a:buSzPct val="75000"/>
              <a:buFont typeface="Wingdings 2" pitchFamily="18" charset="2"/>
              <a:buChar char="É"/>
              <a:defRPr/>
            </a:pPr>
            <a:endParaRPr lang="en-US" sz="3200" dirty="0" smtClean="0">
              <a:latin typeface="Helvetica Neue" charset="0"/>
            </a:endParaRPr>
          </a:p>
        </p:txBody>
      </p:sp>
      <p:sp>
        <p:nvSpPr>
          <p:cNvPr id="6148" name="Content Placeholder 4"/>
          <p:cNvSpPr>
            <a:spLocks noGrp="1"/>
          </p:cNvSpPr>
          <p:nvPr>
            <p:ph sz="half" idx="2"/>
          </p:nvPr>
        </p:nvSpPr>
        <p:spPr/>
        <p:txBody>
          <a:bodyPr/>
          <a:lstStyle/>
          <a:p>
            <a:pPr>
              <a:buFont typeface="Wingdings 2" pitchFamily="18" charset="2"/>
              <a:buNone/>
            </a:pPr>
            <a:endParaRPr lang="en-US" altLang="en-US" smtClean="0">
              <a:latin typeface="Helvetica Neue"/>
            </a:endParaRPr>
          </a:p>
          <a:p>
            <a:endParaRPr lang="en-US" altLang="en-US" smtClean="0"/>
          </a:p>
        </p:txBody>
      </p:sp>
    </p:spTree>
    <p:extLst>
      <p:ext uri="{BB962C8B-B14F-4D97-AF65-F5344CB8AC3E}">
        <p14:creationId xmlns:p14="http://schemas.microsoft.com/office/powerpoint/2010/main" val="24169200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normAutofit/>
          </a:bodyPr>
          <a:lstStyle/>
          <a:p>
            <a:r>
              <a:rPr lang="en-US" altLang="en-US" sz="3200" dirty="0">
                <a:solidFill>
                  <a:srgbClr val="002060"/>
                </a:solidFill>
                <a:latin typeface="Calibri" pitchFamily="34" charset="0"/>
                <a:sym typeface="Helvetica" pitchFamily="34" charset="0"/>
              </a:rPr>
              <a:t>Sources of Conflict</a:t>
            </a:r>
            <a:endParaRPr lang="en-US" altLang="en-US" sz="3200" dirty="0">
              <a:solidFill>
                <a:srgbClr val="002060"/>
              </a:solidFill>
              <a:latin typeface="Calibri" pitchFamily="34" charset="0"/>
            </a:endParaRPr>
          </a:p>
        </p:txBody>
      </p:sp>
      <p:sp>
        <p:nvSpPr>
          <p:cNvPr id="20483" name="Content Placeholder 2"/>
          <p:cNvSpPr>
            <a:spLocks noGrp="1"/>
          </p:cNvSpPr>
          <p:nvPr>
            <p:ph idx="1"/>
          </p:nvPr>
        </p:nvSpPr>
        <p:spPr>
          <a:xfrm>
            <a:off x="609600" y="1430073"/>
            <a:ext cx="7848600" cy="3432175"/>
          </a:xfrm>
        </p:spPr>
        <p:txBody>
          <a:bodyPr rtlCol="0">
            <a:normAutofit/>
          </a:bodyPr>
          <a:lstStyle/>
          <a:p>
            <a:pPr fontAlgn="auto">
              <a:spcAft>
                <a:spcPts val="0"/>
              </a:spcAft>
              <a:buClr>
                <a:srgbClr val="002060"/>
              </a:buClr>
              <a:buSzPct val="75000"/>
              <a:defRPr/>
            </a:pPr>
            <a:r>
              <a:rPr lang="en-US" sz="2400" dirty="0">
                <a:solidFill>
                  <a:srgbClr val="002060"/>
                </a:solidFill>
                <a:latin typeface="+mn-lt"/>
                <a:sym typeface="Helvetica" charset="0"/>
              </a:rPr>
              <a:t>Personal - a clash of values</a:t>
            </a:r>
          </a:p>
          <a:p>
            <a:pPr fontAlgn="auto">
              <a:spcAft>
                <a:spcPts val="0"/>
              </a:spcAft>
              <a:buClr>
                <a:srgbClr val="002060"/>
              </a:buClr>
              <a:buSzPct val="75000"/>
              <a:defRPr/>
            </a:pPr>
            <a:r>
              <a:rPr lang="en-US" sz="2400" dirty="0">
                <a:solidFill>
                  <a:srgbClr val="002060"/>
                </a:solidFill>
                <a:latin typeface="+mn-lt"/>
                <a:sym typeface="Helvetica" charset="0"/>
              </a:rPr>
              <a:t>Work - competition including jealousy</a:t>
            </a:r>
          </a:p>
          <a:p>
            <a:pPr fontAlgn="auto">
              <a:spcAft>
                <a:spcPts val="0"/>
              </a:spcAft>
              <a:buClr>
                <a:srgbClr val="002060"/>
              </a:buClr>
              <a:buSzPct val="75000"/>
              <a:defRPr/>
            </a:pPr>
            <a:r>
              <a:rPr lang="en-US" sz="2400" dirty="0">
                <a:solidFill>
                  <a:srgbClr val="002060"/>
                </a:solidFill>
                <a:latin typeface="+mn-lt"/>
                <a:sym typeface="Helvetica" charset="0"/>
              </a:rPr>
              <a:t>Scarcity - not having enough</a:t>
            </a:r>
          </a:p>
          <a:p>
            <a:pPr fontAlgn="auto">
              <a:spcAft>
                <a:spcPts val="0"/>
              </a:spcAft>
              <a:buSzPct val="75000"/>
              <a:buFont typeface="Wingdings 2" pitchFamily="18" charset="2"/>
              <a:buChar char="É"/>
              <a:defRPr/>
            </a:pPr>
            <a:endParaRPr lang="en-US" sz="3600" dirty="0" smtClean="0"/>
          </a:p>
        </p:txBody>
      </p:sp>
    </p:spTree>
    <p:extLst>
      <p:ext uri="{BB962C8B-B14F-4D97-AF65-F5344CB8AC3E}">
        <p14:creationId xmlns:p14="http://schemas.microsoft.com/office/powerpoint/2010/main" val="5615855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57200" y="221661"/>
            <a:ext cx="8153400" cy="858044"/>
          </a:xfrm>
        </p:spPr>
        <p:txBody>
          <a:bodyPr>
            <a:normAutofit/>
          </a:bodyPr>
          <a:lstStyle/>
          <a:p>
            <a:r>
              <a:rPr lang="en-US" altLang="en-US" sz="3200" dirty="0">
                <a:solidFill>
                  <a:srgbClr val="002060"/>
                </a:solidFill>
                <a:latin typeface="Calibri" pitchFamily="34" charset="0"/>
                <a:sym typeface="Helvetica Neue"/>
              </a:rPr>
              <a:t>Conflict can be Desirable</a:t>
            </a:r>
            <a:endParaRPr lang="en-US" altLang="en-US" sz="3200" dirty="0">
              <a:solidFill>
                <a:srgbClr val="002060"/>
              </a:solidFill>
              <a:latin typeface="Calibri" pitchFamily="34" charset="0"/>
            </a:endParaRPr>
          </a:p>
        </p:txBody>
      </p:sp>
      <p:sp>
        <p:nvSpPr>
          <p:cNvPr id="8195" name="Content Placeholder 2"/>
          <p:cNvSpPr>
            <a:spLocks noGrp="1"/>
          </p:cNvSpPr>
          <p:nvPr>
            <p:ph idx="1"/>
          </p:nvPr>
        </p:nvSpPr>
        <p:spPr>
          <a:xfrm>
            <a:off x="533400" y="1430073"/>
            <a:ext cx="8229600" cy="3374972"/>
          </a:xfrm>
        </p:spPr>
        <p:txBody>
          <a:bodyPr anchor="ctr"/>
          <a:lstStyle/>
          <a:p>
            <a:pPr algn="ctr">
              <a:buSzPct val="75000"/>
              <a:buFont typeface="Arial" pitchFamily="34" charset="0"/>
              <a:buNone/>
            </a:pPr>
            <a:r>
              <a:rPr lang="en-US" altLang="en-US" sz="3600" b="1" dirty="0">
                <a:solidFill>
                  <a:srgbClr val="002060"/>
                </a:solidFill>
                <a:latin typeface="Calibri" pitchFamily="34" charset="0"/>
                <a:ea typeface="+mj-ea"/>
                <a:cs typeface="L Akzidenz Grotesk Light"/>
                <a:sym typeface="Helvetica" pitchFamily="34" charset="0"/>
              </a:rPr>
              <a:t>WHY??</a:t>
            </a:r>
          </a:p>
          <a:p>
            <a:pPr>
              <a:buSzPct val="75000"/>
              <a:buFont typeface="Wingdings 2" pitchFamily="18" charset="2"/>
              <a:buChar char="É"/>
            </a:pPr>
            <a:endParaRPr lang="en-US" altLang="en-US" sz="3600" dirty="0" smtClean="0">
              <a:latin typeface="Helvetica Neue"/>
            </a:endParaRPr>
          </a:p>
        </p:txBody>
      </p:sp>
    </p:spTree>
    <p:extLst>
      <p:ext uri="{BB962C8B-B14F-4D97-AF65-F5344CB8AC3E}">
        <p14:creationId xmlns:p14="http://schemas.microsoft.com/office/powerpoint/2010/main" val="37832292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normAutofit/>
          </a:bodyPr>
          <a:lstStyle/>
          <a:p>
            <a:r>
              <a:rPr lang="en-US" altLang="en-US" sz="3200" dirty="0">
                <a:solidFill>
                  <a:srgbClr val="002060"/>
                </a:solidFill>
                <a:latin typeface="Calibri" pitchFamily="34" charset="0"/>
                <a:sym typeface="Helvetica Neue"/>
              </a:rPr>
              <a:t>Two Types </a:t>
            </a:r>
            <a:endParaRPr lang="en-US" altLang="en-US" sz="3200" dirty="0">
              <a:solidFill>
                <a:srgbClr val="002060"/>
              </a:solidFill>
              <a:latin typeface="Calibri" pitchFamily="34" charset="0"/>
            </a:endParaRPr>
          </a:p>
        </p:txBody>
      </p:sp>
      <p:sp>
        <p:nvSpPr>
          <p:cNvPr id="2" name="Content Placeholder 1"/>
          <p:cNvSpPr>
            <a:spLocks noGrp="1"/>
          </p:cNvSpPr>
          <p:nvPr>
            <p:ph idx="1"/>
          </p:nvPr>
        </p:nvSpPr>
        <p:spPr/>
        <p:txBody>
          <a:bodyPr/>
          <a:lstStyle/>
          <a:p>
            <a:pPr>
              <a:buClr>
                <a:srgbClr val="002060"/>
              </a:buClr>
              <a:buSzPct val="75000"/>
              <a:defRPr/>
            </a:pPr>
            <a:r>
              <a:rPr lang="en-US" altLang="en-US" sz="2400" dirty="0" smtClean="0">
                <a:solidFill>
                  <a:srgbClr val="002060"/>
                </a:solidFill>
                <a:sym typeface="Helvetica" pitchFamily="34" charset="0"/>
              </a:rPr>
              <a:t>Conflict of Ideas</a:t>
            </a:r>
          </a:p>
          <a:p>
            <a:pPr>
              <a:buClr>
                <a:srgbClr val="002060"/>
              </a:buClr>
              <a:buSzPct val="75000"/>
              <a:defRPr/>
            </a:pPr>
            <a:r>
              <a:rPr lang="en-US" altLang="en-US" sz="2400" dirty="0" smtClean="0">
                <a:solidFill>
                  <a:srgbClr val="002060"/>
                </a:solidFill>
                <a:sym typeface="Helvetica" pitchFamily="34" charset="0"/>
              </a:rPr>
              <a:t>Personality Conflict</a:t>
            </a:r>
            <a:endParaRPr lang="en-US" altLang="en-US" sz="2400" dirty="0" smtClean="0">
              <a:solidFill>
                <a:srgbClr val="002060"/>
              </a:solidFill>
            </a:endParaRPr>
          </a:p>
          <a:p>
            <a:endParaRPr lang="en-US" dirty="0"/>
          </a:p>
        </p:txBody>
      </p:sp>
    </p:spTree>
    <p:extLst>
      <p:ext uri="{BB962C8B-B14F-4D97-AF65-F5344CB8AC3E}">
        <p14:creationId xmlns:p14="http://schemas.microsoft.com/office/powerpoint/2010/main" val="4693533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normAutofit/>
          </a:bodyPr>
          <a:lstStyle/>
          <a:p>
            <a:r>
              <a:rPr lang="en-US" altLang="en-US" sz="3200" dirty="0" smtClean="0">
                <a:solidFill>
                  <a:srgbClr val="002060"/>
                </a:solidFill>
                <a:latin typeface="Calibri" pitchFamily="34" charset="0"/>
                <a:sym typeface="Helvetica Neue"/>
              </a:rPr>
              <a:t>What best </a:t>
            </a:r>
            <a:r>
              <a:rPr lang="en-US" altLang="en-US" sz="3200" dirty="0">
                <a:solidFill>
                  <a:srgbClr val="002060"/>
                </a:solidFill>
                <a:latin typeface="Calibri" pitchFamily="34" charset="0"/>
                <a:sym typeface="Helvetica Neue"/>
              </a:rPr>
              <a:t>D</a:t>
            </a:r>
            <a:r>
              <a:rPr lang="en-US" altLang="en-US" sz="3200" dirty="0" smtClean="0">
                <a:solidFill>
                  <a:srgbClr val="002060"/>
                </a:solidFill>
                <a:latin typeface="Calibri" pitchFamily="34" charset="0"/>
                <a:sym typeface="Helvetica Neue"/>
              </a:rPr>
              <a:t>escribes you?</a:t>
            </a:r>
            <a:endParaRPr lang="en-US" altLang="en-US" sz="3200" dirty="0">
              <a:solidFill>
                <a:srgbClr val="002060"/>
              </a:solidFill>
              <a:latin typeface="Calibri" pitchFamily="34" charset="0"/>
            </a:endParaRPr>
          </a:p>
        </p:txBody>
      </p:sp>
      <p:sp>
        <p:nvSpPr>
          <p:cNvPr id="23555" name="Content Placeholder 2"/>
          <p:cNvSpPr>
            <a:spLocks noGrp="1"/>
          </p:cNvSpPr>
          <p:nvPr>
            <p:ph idx="1"/>
          </p:nvPr>
        </p:nvSpPr>
        <p:spPr>
          <a:xfrm>
            <a:off x="914400" y="1430073"/>
            <a:ext cx="7772400" cy="3088958"/>
          </a:xfrm>
        </p:spPr>
        <p:txBody>
          <a:bodyPr rtlCol="0">
            <a:normAutofit/>
          </a:bodyPr>
          <a:lstStyle/>
          <a:p>
            <a:pPr>
              <a:buClr>
                <a:srgbClr val="002060"/>
              </a:buClr>
              <a:buSzPct val="75000"/>
              <a:defRPr/>
            </a:pPr>
            <a:r>
              <a:rPr lang="en-US" sz="2400" dirty="0">
                <a:solidFill>
                  <a:srgbClr val="002060"/>
                </a:solidFill>
                <a:latin typeface="+mn-lt"/>
                <a:sym typeface="Helvetica" charset="0"/>
              </a:rPr>
              <a:t>Avoider/Ostrich </a:t>
            </a:r>
          </a:p>
          <a:p>
            <a:pPr>
              <a:buClr>
                <a:srgbClr val="002060"/>
              </a:buClr>
              <a:buSzPct val="75000"/>
              <a:defRPr/>
            </a:pPr>
            <a:r>
              <a:rPr lang="en-US" sz="2400" dirty="0">
                <a:solidFill>
                  <a:srgbClr val="002060"/>
                </a:solidFill>
                <a:latin typeface="+mn-lt"/>
                <a:sym typeface="Helvetica" charset="0"/>
              </a:rPr>
              <a:t>Doormat</a:t>
            </a:r>
          </a:p>
          <a:p>
            <a:pPr>
              <a:buClr>
                <a:srgbClr val="002060"/>
              </a:buClr>
              <a:buSzPct val="75000"/>
              <a:defRPr/>
            </a:pPr>
            <a:r>
              <a:rPr lang="en-US" sz="2400" dirty="0">
                <a:solidFill>
                  <a:srgbClr val="002060"/>
                </a:solidFill>
                <a:latin typeface="+mn-lt"/>
                <a:sym typeface="Helvetica" charset="0"/>
              </a:rPr>
              <a:t>Aggressor</a:t>
            </a:r>
          </a:p>
          <a:p>
            <a:pPr>
              <a:buClr>
                <a:srgbClr val="002060"/>
              </a:buClr>
              <a:buSzPct val="75000"/>
              <a:defRPr/>
            </a:pPr>
            <a:r>
              <a:rPr lang="en-US" sz="2400" dirty="0">
                <a:solidFill>
                  <a:srgbClr val="002060"/>
                </a:solidFill>
                <a:latin typeface="+mn-lt"/>
                <a:sym typeface="Helvetica" charset="0"/>
              </a:rPr>
              <a:t>Pleaser</a:t>
            </a:r>
          </a:p>
          <a:p>
            <a:pPr>
              <a:buClr>
                <a:srgbClr val="002060"/>
              </a:buClr>
              <a:buSzPct val="75000"/>
              <a:defRPr/>
            </a:pPr>
            <a:r>
              <a:rPr lang="en-US" sz="2400" dirty="0">
                <a:solidFill>
                  <a:srgbClr val="002060"/>
                </a:solidFill>
                <a:latin typeface="+mn-lt"/>
                <a:sym typeface="Helvetica" charset="0"/>
              </a:rPr>
              <a:t>Gold Medalist </a:t>
            </a:r>
          </a:p>
          <a:p>
            <a:pPr>
              <a:buClr>
                <a:srgbClr val="002060"/>
              </a:buClr>
              <a:buSzPct val="75000"/>
              <a:defRPr/>
            </a:pPr>
            <a:endParaRPr lang="en-US" sz="2400" dirty="0">
              <a:solidFill>
                <a:srgbClr val="002060"/>
              </a:solidFill>
              <a:latin typeface="+mn-lt"/>
            </a:endParaRPr>
          </a:p>
        </p:txBody>
      </p:sp>
    </p:spTree>
    <p:extLst>
      <p:ext uri="{BB962C8B-B14F-4D97-AF65-F5344CB8AC3E}">
        <p14:creationId xmlns:p14="http://schemas.microsoft.com/office/powerpoint/2010/main" val="38957830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7" name="Picture 2" descr="image3.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811215" y="778862"/>
            <a:ext cx="6172200" cy="31335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pic>
    </p:spTree>
    <p:extLst>
      <p:ext uri="{BB962C8B-B14F-4D97-AF65-F5344CB8AC3E}">
        <p14:creationId xmlns:p14="http://schemas.microsoft.com/office/powerpoint/2010/main" val="3756288323"/>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4"/>
          <p:cNvSpPr>
            <a:spLocks noGrp="1"/>
          </p:cNvSpPr>
          <p:nvPr>
            <p:ph type="title"/>
          </p:nvPr>
        </p:nvSpPr>
        <p:spPr/>
        <p:txBody>
          <a:bodyPr>
            <a:normAutofit/>
          </a:bodyPr>
          <a:lstStyle/>
          <a:p>
            <a:r>
              <a:rPr lang="en-US" altLang="en-US" sz="3200" dirty="0">
                <a:solidFill>
                  <a:srgbClr val="002060"/>
                </a:solidFill>
                <a:latin typeface="Calibri" pitchFamily="34" charset="0"/>
                <a:sym typeface="Helvetica Neue"/>
              </a:rPr>
              <a:t>Creative Solutions</a:t>
            </a:r>
            <a:endParaRPr lang="en-US" altLang="en-US" sz="3200" dirty="0">
              <a:solidFill>
                <a:srgbClr val="002060"/>
              </a:solidFill>
              <a:latin typeface="Calibri" pitchFamily="34" charset="0"/>
            </a:endParaRPr>
          </a:p>
        </p:txBody>
      </p:sp>
      <p:sp>
        <p:nvSpPr>
          <p:cNvPr id="12291" name="Rectangle 5"/>
          <p:cNvSpPr>
            <a:spLocks noChangeArrowheads="1"/>
          </p:cNvSpPr>
          <p:nvPr/>
        </p:nvSpPr>
        <p:spPr bwMode="auto">
          <a:xfrm>
            <a:off x="533400" y="1372870"/>
            <a:ext cx="8229600" cy="2234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31813" indent="-531813" defTabSz="1300163" eaLnBrk="0" hangingPunct="0">
              <a:defRPr sz="2400">
                <a:solidFill>
                  <a:schemeClr val="tx1"/>
                </a:solidFill>
                <a:latin typeface="Arial" pitchFamily="34" charset="0"/>
                <a:ea typeface="ＭＳ Ｐゴシック" pitchFamily="34" charset="-128"/>
              </a:defRPr>
            </a:lvl1pPr>
            <a:lvl2pPr marL="742950" indent="-285750" defTabSz="1300163" eaLnBrk="0" hangingPunct="0">
              <a:defRPr sz="2400">
                <a:solidFill>
                  <a:schemeClr val="tx1"/>
                </a:solidFill>
                <a:latin typeface="Arial" pitchFamily="34" charset="0"/>
                <a:ea typeface="ＭＳ Ｐゴシック" pitchFamily="34" charset="-128"/>
              </a:defRPr>
            </a:lvl2pPr>
            <a:lvl3pPr marL="1143000" indent="-228600" defTabSz="1300163" eaLnBrk="0" hangingPunct="0">
              <a:defRPr sz="2400">
                <a:solidFill>
                  <a:schemeClr val="tx1"/>
                </a:solidFill>
                <a:latin typeface="Arial" pitchFamily="34" charset="0"/>
                <a:ea typeface="ＭＳ Ｐゴシック" pitchFamily="34" charset="-128"/>
              </a:defRPr>
            </a:lvl3pPr>
            <a:lvl4pPr marL="1600200" indent="-228600" defTabSz="1300163" eaLnBrk="0" hangingPunct="0">
              <a:defRPr sz="2400">
                <a:solidFill>
                  <a:schemeClr val="tx1"/>
                </a:solidFill>
                <a:latin typeface="Arial" pitchFamily="34" charset="0"/>
                <a:ea typeface="ＭＳ Ｐゴシック" pitchFamily="34" charset="-128"/>
              </a:defRPr>
            </a:lvl4pPr>
            <a:lvl5pPr marL="2057400" indent="-228600" defTabSz="1300163" eaLnBrk="0" hangingPunct="0">
              <a:defRPr sz="2400">
                <a:solidFill>
                  <a:schemeClr val="tx1"/>
                </a:solidFill>
                <a:latin typeface="Arial" pitchFamily="34" charset="0"/>
                <a:ea typeface="ＭＳ Ｐゴシック" pitchFamily="34" charset="-128"/>
              </a:defRPr>
            </a:lvl5pPr>
            <a:lvl6pPr marL="2514600" indent="-228600" defTabSz="1300163"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defTabSz="1300163"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defTabSz="1300163"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defTabSz="1300163"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marL="306244" indent="-306244" defTabSz="408324" eaLnBrk="1" hangingPunct="1">
              <a:spcBef>
                <a:spcPct val="20000"/>
              </a:spcBef>
              <a:buClr>
                <a:srgbClr val="002060"/>
              </a:buClr>
              <a:buSzPct val="75000"/>
              <a:buFont typeface="Arial"/>
              <a:buChar char="•"/>
              <a:defRPr/>
            </a:pPr>
            <a:r>
              <a:rPr lang="en-US" altLang="en-US" dirty="0">
                <a:solidFill>
                  <a:srgbClr val="002060"/>
                </a:solidFill>
                <a:latin typeface="+mn-lt"/>
                <a:ea typeface="+mn-ea"/>
                <a:cs typeface="Akzidenz Grotesk"/>
                <a:sym typeface="Helvetica" pitchFamily="34" charset="0"/>
              </a:rPr>
              <a:t>Be trusting</a:t>
            </a:r>
          </a:p>
          <a:p>
            <a:pPr marL="306244" indent="-306244" defTabSz="408324" eaLnBrk="1" hangingPunct="1">
              <a:spcBef>
                <a:spcPct val="20000"/>
              </a:spcBef>
              <a:buClr>
                <a:srgbClr val="002060"/>
              </a:buClr>
              <a:buSzPct val="75000"/>
              <a:buFont typeface="Arial"/>
              <a:buChar char="•"/>
              <a:defRPr/>
            </a:pPr>
            <a:r>
              <a:rPr lang="en-US" altLang="en-US" dirty="0">
                <a:solidFill>
                  <a:srgbClr val="002060"/>
                </a:solidFill>
                <a:latin typeface="+mn-lt"/>
                <a:ea typeface="+mn-ea"/>
                <a:cs typeface="Akzidenz Grotesk"/>
                <a:sym typeface="Helvetica" pitchFamily="34" charset="0"/>
              </a:rPr>
              <a:t>Be the boss/manager </a:t>
            </a:r>
          </a:p>
          <a:p>
            <a:pPr marL="306244" indent="-306244" defTabSz="408324" eaLnBrk="1" hangingPunct="1">
              <a:spcBef>
                <a:spcPct val="20000"/>
              </a:spcBef>
              <a:buClr>
                <a:srgbClr val="002060"/>
              </a:buClr>
              <a:buSzPct val="75000"/>
              <a:buFont typeface="Arial"/>
              <a:buChar char="•"/>
              <a:defRPr/>
            </a:pPr>
            <a:r>
              <a:rPr lang="en-US" altLang="en-US" dirty="0">
                <a:solidFill>
                  <a:srgbClr val="002060"/>
                </a:solidFill>
                <a:latin typeface="+mn-lt"/>
                <a:ea typeface="+mn-ea"/>
                <a:cs typeface="Akzidenz Grotesk"/>
                <a:sym typeface="Helvetica" pitchFamily="34" charset="0"/>
              </a:rPr>
              <a:t>Use brainstorming as it is meant to be used</a:t>
            </a:r>
          </a:p>
          <a:p>
            <a:pPr marL="306244" indent="-306244" defTabSz="408324" eaLnBrk="1" hangingPunct="1">
              <a:spcBef>
                <a:spcPct val="20000"/>
              </a:spcBef>
              <a:buClr>
                <a:srgbClr val="002060"/>
              </a:buClr>
              <a:buSzPct val="75000"/>
              <a:buFont typeface="Arial"/>
              <a:buChar char="•"/>
              <a:defRPr/>
            </a:pPr>
            <a:r>
              <a:rPr lang="en-US" altLang="en-US" dirty="0">
                <a:solidFill>
                  <a:srgbClr val="002060"/>
                </a:solidFill>
                <a:latin typeface="+mn-lt"/>
                <a:ea typeface="+mn-ea"/>
                <a:cs typeface="Akzidenz Grotesk"/>
                <a:sym typeface="Helvetica" pitchFamily="34" charset="0"/>
              </a:rPr>
              <a:t>Ask insightful questions</a:t>
            </a:r>
          </a:p>
          <a:p>
            <a:pPr marL="306244" indent="-306244" defTabSz="408324" eaLnBrk="1" hangingPunct="1">
              <a:spcBef>
                <a:spcPct val="20000"/>
              </a:spcBef>
              <a:buClr>
                <a:srgbClr val="002060"/>
              </a:buClr>
              <a:buSzPct val="75000"/>
              <a:buFont typeface="Arial"/>
              <a:buChar char="•"/>
              <a:defRPr/>
            </a:pPr>
            <a:r>
              <a:rPr lang="en-US" altLang="en-US" dirty="0">
                <a:solidFill>
                  <a:srgbClr val="002060"/>
                </a:solidFill>
                <a:latin typeface="+mn-lt"/>
                <a:ea typeface="+mn-ea"/>
                <a:cs typeface="Akzidenz Grotesk"/>
                <a:sym typeface="Helvetica" pitchFamily="34" charset="0"/>
              </a:rPr>
              <a:t>Acknowledge feelings and emotions</a:t>
            </a:r>
          </a:p>
        </p:txBody>
      </p:sp>
    </p:spTree>
    <p:extLst>
      <p:ext uri="{BB962C8B-B14F-4D97-AF65-F5344CB8AC3E}">
        <p14:creationId xmlns:p14="http://schemas.microsoft.com/office/powerpoint/2010/main" val="11951916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ifeScope">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341</TotalTime>
  <Words>1200</Words>
  <Application>Microsoft Office PowerPoint</Application>
  <PresentationFormat>Custom</PresentationFormat>
  <Paragraphs>121</Paragraphs>
  <Slides>13</Slides>
  <Notes>10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PowerPoint Presentation</vt:lpstr>
      <vt:lpstr>Conflict</vt:lpstr>
      <vt:lpstr>Preventative Measures </vt:lpstr>
      <vt:lpstr>Sources of Conflict</vt:lpstr>
      <vt:lpstr>Conflict can be Desirable</vt:lpstr>
      <vt:lpstr>Two Types </vt:lpstr>
      <vt:lpstr>What best Describes you?</vt:lpstr>
      <vt:lpstr>PowerPoint Presentation</vt:lpstr>
      <vt:lpstr>Creative Solutions</vt:lpstr>
      <vt:lpstr>Questions for Managers to Ask</vt:lpstr>
      <vt:lpstr>Best Practices</vt:lpstr>
      <vt:lpstr>Letting it go!</vt:lpstr>
      <vt:lpstr>   Always available. Always confidential. www.LifeScopeEAP.com username: Williams College; password: guest 800-828-6025</vt:lpstr>
    </vt:vector>
  </TitlesOfParts>
  <Company>Ocozzio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 Rodgers</dc:creator>
  <cp:lastModifiedBy>Richard Dufresne</cp:lastModifiedBy>
  <cp:revision>31</cp:revision>
  <dcterms:created xsi:type="dcterms:W3CDTF">2013-02-01T16:39:53Z</dcterms:created>
  <dcterms:modified xsi:type="dcterms:W3CDTF">2015-02-16T17:51:25Z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