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344" r:id="rId3"/>
    <p:sldId id="345" r:id="rId4"/>
    <p:sldId id="346" r:id="rId5"/>
    <p:sldId id="347" r:id="rId6"/>
    <p:sldId id="348" r:id="rId7"/>
    <p:sldId id="349" r:id="rId8"/>
    <p:sldId id="350" r:id="rId9"/>
    <p:sldId id="351" r:id="rId10"/>
    <p:sldId id="352" r:id="rId11"/>
  </p:sldIdLst>
  <p:sldSz cx="9144000" cy="5148263"/>
  <p:notesSz cx="6858000" cy="9144000"/>
  <p:defaultTextStyle>
    <a:defPPr>
      <a:defRPr lang="en-US"/>
    </a:defPPr>
    <a:lvl1pPr marL="0" algn="l" defTabSz="408324" rtl="0" eaLnBrk="1" latinLnBrk="0" hangingPunct="1">
      <a:defRPr sz="1600" kern="1200">
        <a:solidFill>
          <a:schemeClr val="tx1"/>
        </a:solidFill>
        <a:latin typeface="+mn-lt"/>
        <a:ea typeface="+mn-ea"/>
        <a:cs typeface="+mn-cs"/>
      </a:defRPr>
    </a:lvl1pPr>
    <a:lvl2pPr marL="408324" algn="l" defTabSz="408324" rtl="0" eaLnBrk="1" latinLnBrk="0" hangingPunct="1">
      <a:defRPr sz="1600" kern="1200">
        <a:solidFill>
          <a:schemeClr val="tx1"/>
        </a:solidFill>
        <a:latin typeface="+mn-lt"/>
        <a:ea typeface="+mn-ea"/>
        <a:cs typeface="+mn-cs"/>
      </a:defRPr>
    </a:lvl2pPr>
    <a:lvl3pPr marL="816649" algn="l" defTabSz="408324" rtl="0" eaLnBrk="1" latinLnBrk="0" hangingPunct="1">
      <a:defRPr sz="1600" kern="1200">
        <a:solidFill>
          <a:schemeClr val="tx1"/>
        </a:solidFill>
        <a:latin typeface="+mn-lt"/>
        <a:ea typeface="+mn-ea"/>
        <a:cs typeface="+mn-cs"/>
      </a:defRPr>
    </a:lvl3pPr>
    <a:lvl4pPr marL="1224974" algn="l" defTabSz="408324" rtl="0" eaLnBrk="1" latinLnBrk="0" hangingPunct="1">
      <a:defRPr sz="1600" kern="1200">
        <a:solidFill>
          <a:schemeClr val="tx1"/>
        </a:solidFill>
        <a:latin typeface="+mn-lt"/>
        <a:ea typeface="+mn-ea"/>
        <a:cs typeface="+mn-cs"/>
      </a:defRPr>
    </a:lvl4pPr>
    <a:lvl5pPr marL="1633298" algn="l" defTabSz="408324" rtl="0" eaLnBrk="1" latinLnBrk="0" hangingPunct="1">
      <a:defRPr sz="1600" kern="1200">
        <a:solidFill>
          <a:schemeClr val="tx1"/>
        </a:solidFill>
        <a:latin typeface="+mn-lt"/>
        <a:ea typeface="+mn-ea"/>
        <a:cs typeface="+mn-cs"/>
      </a:defRPr>
    </a:lvl5pPr>
    <a:lvl6pPr marL="2041622" algn="l" defTabSz="408324" rtl="0" eaLnBrk="1" latinLnBrk="0" hangingPunct="1">
      <a:defRPr sz="1600" kern="1200">
        <a:solidFill>
          <a:schemeClr val="tx1"/>
        </a:solidFill>
        <a:latin typeface="+mn-lt"/>
        <a:ea typeface="+mn-ea"/>
        <a:cs typeface="+mn-cs"/>
      </a:defRPr>
    </a:lvl6pPr>
    <a:lvl7pPr marL="2449947" algn="l" defTabSz="408324" rtl="0" eaLnBrk="1" latinLnBrk="0" hangingPunct="1">
      <a:defRPr sz="1600" kern="1200">
        <a:solidFill>
          <a:schemeClr val="tx1"/>
        </a:solidFill>
        <a:latin typeface="+mn-lt"/>
        <a:ea typeface="+mn-ea"/>
        <a:cs typeface="+mn-cs"/>
      </a:defRPr>
    </a:lvl7pPr>
    <a:lvl8pPr marL="2858271" algn="l" defTabSz="408324" rtl="0" eaLnBrk="1" latinLnBrk="0" hangingPunct="1">
      <a:defRPr sz="1600" kern="1200">
        <a:solidFill>
          <a:schemeClr val="tx1"/>
        </a:solidFill>
        <a:latin typeface="+mn-lt"/>
        <a:ea typeface="+mn-ea"/>
        <a:cs typeface="+mn-cs"/>
      </a:defRPr>
    </a:lvl8pPr>
    <a:lvl9pPr marL="3266596" algn="l" defTabSz="408324" rtl="0" eaLnBrk="1" latinLnBrk="0" hangingPunct="1">
      <a:defRPr sz="1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6" d="100"/>
          <a:sy n="66" d="100"/>
        </p:scale>
        <p:origin x="-2934" y="-1422"/>
      </p:cViewPr>
      <p:guideLst>
        <p:guide orient="horz" pos="1622"/>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F0A3EC-F132-41C7-B560-C8ADD7B6151C}" type="datetimeFigureOut">
              <a:rPr lang="en-US" smtClean="0"/>
              <a:t>3/16/2015</a:t>
            </a:fld>
            <a:endParaRPr lang="en-US"/>
          </a:p>
        </p:txBody>
      </p:sp>
      <p:sp>
        <p:nvSpPr>
          <p:cNvPr id="4" name="Slide Image Placeholder 3"/>
          <p:cNvSpPr>
            <a:spLocks noGrp="1" noRot="1" noChangeAspect="1"/>
          </p:cNvSpPr>
          <p:nvPr>
            <p:ph type="sldImg" idx="2"/>
          </p:nvPr>
        </p:nvSpPr>
        <p:spPr>
          <a:xfrm>
            <a:off x="384175" y="685800"/>
            <a:ext cx="6089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4182FC-17FF-4000-9197-015468D5A9AD}" type="slidenum">
              <a:rPr lang="en-US" smtClean="0"/>
              <a:t>‹#›</a:t>
            </a:fld>
            <a:endParaRPr lang="en-US"/>
          </a:p>
        </p:txBody>
      </p:sp>
    </p:spTree>
    <p:extLst>
      <p:ext uri="{BB962C8B-B14F-4D97-AF65-F5344CB8AC3E}">
        <p14:creationId xmlns:p14="http://schemas.microsoft.com/office/powerpoint/2010/main" val="505950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Ask participants what their interest in this topic is.  When have they heard this phase and in what context.  We believe that with the right skill set anyone can talk to anyone about anything.  We just need to delve into why we are uncomfortable with  certain topics and what we need to do to address these topics.</a:t>
            </a:r>
          </a:p>
        </p:txBody>
      </p:sp>
      <p:sp>
        <p:nvSpPr>
          <p:cNvPr id="24580" name="Slide Number Placeholder 3"/>
          <p:cNvSpPr>
            <a:spLocks noGrp="1"/>
          </p:cNvSpPr>
          <p:nvPr>
            <p:ph type="sldNum" sz="quarter" idx="5"/>
          </p:nvPr>
        </p:nvSpPr>
        <p:spPr bwMode="auto">
          <a:noFill/>
          <a:ln>
            <a:miter lim="800000"/>
            <a:headEnd/>
            <a:tailEnd/>
          </a:ln>
        </p:spPr>
        <p:txBody>
          <a:bodyPr/>
          <a:lstStyle/>
          <a:p>
            <a:fld id="{A54E29A6-E5A9-4B11-A6B0-23877D31634F}" type="slidenum">
              <a:rPr lang="en-US" smtClean="0"/>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sz="4100" smtClean="0">
                <a:latin typeface="Arial" charset="0"/>
                <a:cs typeface="Arial" charset="0"/>
              </a:rPr>
              <a:t>Why is it similar to the Emperors New Clothes… everyone knew the emperor was naked but too embarrassed to say anything. That’s what we are talking about .. Everyone knows that there is something going on but no one has the courage, skill and/or ability to speak up.  Good time to continue asking participants when they have heard this and in what context.  Getting the participants to share which topics are the most difficult for them to talk about is very important</a:t>
            </a:r>
          </a:p>
        </p:txBody>
      </p:sp>
      <p:sp>
        <p:nvSpPr>
          <p:cNvPr id="25604" name="Slide Number Placeholder 3"/>
          <p:cNvSpPr>
            <a:spLocks noGrp="1"/>
          </p:cNvSpPr>
          <p:nvPr>
            <p:ph type="sldNum" sz="quarter" idx="5"/>
          </p:nvPr>
        </p:nvSpPr>
        <p:spPr bwMode="auto">
          <a:noFill/>
          <a:ln>
            <a:miter lim="800000"/>
            <a:headEnd/>
            <a:tailEnd/>
          </a:ln>
        </p:spPr>
        <p:txBody>
          <a:bodyPr/>
          <a:lstStyle/>
          <a:p>
            <a:fld id="{B0D5E17A-89A5-4B46-B8F8-9D37C500E71F}"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It is like training an elephant. It can be done but it is a hard task to do. </a:t>
            </a:r>
          </a:p>
          <a:p>
            <a:pPr eaLnBrk="1" hangingPunct="1">
              <a:spcBef>
                <a:spcPct val="0"/>
              </a:spcBef>
            </a:pPr>
            <a:endParaRPr lang="en-US" smtClean="0"/>
          </a:p>
          <a:p>
            <a:pPr eaLnBrk="1" hangingPunct="1">
              <a:spcBef>
                <a:spcPct val="0"/>
              </a:spcBef>
            </a:pPr>
            <a:r>
              <a:rPr lang="en-US" smtClean="0"/>
              <a:t>Linear thinking: It’s a step by step process. Most of us are brought up by cause and effect. If you study hard, you get an A. If you yell at your parents, you get into trouble. As were going to discuss today, linear thinking does not work with complex conflicts.  We have been raised to be linear thinkers and for complex, emotional issues linear thinking doesn’t work.  </a:t>
            </a:r>
          </a:p>
          <a:p>
            <a:pPr eaLnBrk="1" hangingPunct="1">
              <a:spcBef>
                <a:spcPct val="0"/>
              </a:spcBef>
            </a:pPr>
            <a:endParaRPr lang="en-US" smtClean="0"/>
          </a:p>
          <a:p>
            <a:pPr eaLnBrk="1" hangingPunct="1">
              <a:spcBef>
                <a:spcPct val="0"/>
              </a:spcBef>
            </a:pPr>
            <a:r>
              <a:rPr lang="en-US" smtClean="0"/>
              <a:t>The proverbial elephant that appears in the room when we are in conflict isn’t always as big as an elephant. It may be more like a mouse. However, a mouse is no less problematic when it scurries around and inserts itself in small places, like the crevices of our hearts and brains.</a:t>
            </a:r>
            <a:br>
              <a:rPr lang="en-US" smtClean="0"/>
            </a:br>
            <a:r>
              <a:rPr lang="en-US" smtClean="0"/>
              <a:t>Elephants and mice represent the unspoken hurts or words. They are what is going on between disputing people that isn’t being said. They are the lingering doubts and the niggling feelings. They are the missing pieces of the puzzle. They are present without being identified.</a:t>
            </a:r>
            <a:br>
              <a:rPr lang="en-US" smtClean="0"/>
            </a:br>
            <a:r>
              <a:rPr lang="en-US" smtClean="0"/>
              <a:t>At times, it may appear that we resolve matters without ever acknowledging elephants and mice that hover around. Without bringing them into the room though, conflict conversations are destined to have blinders on so that we don’t actually acknowledge their presence. Inevitably though, it seems, the mouse or elephant will reappear in the next conflict, with this person or another.</a:t>
            </a:r>
            <a:br>
              <a:rPr lang="en-US" smtClean="0"/>
            </a:b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a:lstStyle/>
          <a:p>
            <a:fld id="{2AD7DE20-0A10-4320-B508-BF1799A141EC}"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Arial" charset="0"/>
                <a:cs typeface="Arial" charset="0"/>
              </a:rPr>
              <a:t>Acknowledge what the “elephant” is, which we will be brainstorming on the next slide. You’ve started a healthy eating plan, you’re very motivated, but all you can think about is the chocolate bar in the cupboard. You know the elephant is in the room and your trying to pretend that its not there as if the chocolate bar is not there. How affective is pretending. The old school of thought is if you don’t talk about it it will go away. If you don’t think about it it will handle itself. The first step is to get participants to understand why this mentality is dangerous. What happens if we don’t acknowledge the elephant in the room???</a:t>
            </a:r>
          </a:p>
        </p:txBody>
      </p:sp>
      <p:sp>
        <p:nvSpPr>
          <p:cNvPr id="27652" name="Slide Number Placeholder 3"/>
          <p:cNvSpPr>
            <a:spLocks noGrp="1"/>
          </p:cNvSpPr>
          <p:nvPr>
            <p:ph type="sldNum" sz="quarter" idx="5"/>
          </p:nvPr>
        </p:nvSpPr>
        <p:spPr bwMode="auto">
          <a:noFill/>
          <a:ln>
            <a:miter lim="800000"/>
            <a:headEnd/>
            <a:tailEnd/>
          </a:ln>
        </p:spPr>
        <p:txBody>
          <a:bodyPr/>
          <a:lstStyle/>
          <a:p>
            <a:fld id="{59DDC86F-6342-4982-A43F-6DFEB73971AA}"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2000" smtClean="0"/>
              <a:t>Some suggestions for Business:   </a:t>
            </a:r>
          </a:p>
          <a:p>
            <a:pPr eaLnBrk="1" hangingPunct="1">
              <a:spcBef>
                <a:spcPct val="0"/>
              </a:spcBef>
              <a:buFontTx/>
              <a:buAutoNum type="arabicPeriod"/>
            </a:pPr>
            <a:r>
              <a:rPr lang="en-US" sz="2000" smtClean="0"/>
              <a:t>A colleague is very ill</a:t>
            </a:r>
          </a:p>
          <a:p>
            <a:pPr eaLnBrk="1" hangingPunct="1">
              <a:spcBef>
                <a:spcPct val="0"/>
              </a:spcBef>
              <a:buFontTx/>
              <a:buAutoNum type="arabicPeriod"/>
            </a:pPr>
            <a:r>
              <a:rPr lang="en-US" sz="2000" smtClean="0"/>
              <a:t>A co-worker has body odor</a:t>
            </a:r>
          </a:p>
          <a:p>
            <a:pPr eaLnBrk="1" hangingPunct="1">
              <a:spcBef>
                <a:spcPct val="0"/>
              </a:spcBef>
              <a:buFontTx/>
              <a:buAutoNum type="arabicPeriod"/>
            </a:pPr>
            <a:r>
              <a:rPr lang="en-US" sz="2000" smtClean="0"/>
              <a:t>Someone is a smoker</a:t>
            </a:r>
          </a:p>
          <a:p>
            <a:pPr eaLnBrk="1" hangingPunct="1">
              <a:spcBef>
                <a:spcPct val="0"/>
              </a:spcBef>
              <a:buFontTx/>
              <a:buAutoNum type="arabicPeriod"/>
            </a:pPr>
            <a:r>
              <a:rPr lang="en-US" sz="2000" smtClean="0"/>
              <a:t>A death in a co-workers family</a:t>
            </a:r>
          </a:p>
          <a:p>
            <a:pPr eaLnBrk="1" hangingPunct="1">
              <a:spcBef>
                <a:spcPct val="0"/>
              </a:spcBef>
            </a:pPr>
            <a:endParaRPr lang="en-US" sz="2000" smtClean="0"/>
          </a:p>
          <a:p>
            <a:pPr eaLnBrk="1" hangingPunct="1">
              <a:spcBef>
                <a:spcPct val="0"/>
              </a:spcBef>
            </a:pPr>
            <a:endParaRPr lang="en-US" sz="2000" smtClean="0"/>
          </a:p>
          <a:p>
            <a:pPr eaLnBrk="1" hangingPunct="1">
              <a:spcBef>
                <a:spcPct val="0"/>
              </a:spcBef>
            </a:pPr>
            <a:r>
              <a:rPr lang="en-US" sz="2000" smtClean="0"/>
              <a:t>Some suggestions for Personal:</a:t>
            </a:r>
          </a:p>
          <a:p>
            <a:pPr eaLnBrk="1" hangingPunct="1">
              <a:spcBef>
                <a:spcPct val="0"/>
              </a:spcBef>
              <a:buFontTx/>
              <a:buAutoNum type="arabicPeriod"/>
            </a:pPr>
            <a:r>
              <a:rPr lang="en-US" sz="2000" smtClean="0"/>
              <a:t>Financial Issues -- salaries</a:t>
            </a:r>
          </a:p>
          <a:p>
            <a:pPr eaLnBrk="1" hangingPunct="1">
              <a:spcBef>
                <a:spcPct val="0"/>
              </a:spcBef>
              <a:buFontTx/>
              <a:buAutoNum type="arabicPeriod"/>
            </a:pPr>
            <a:r>
              <a:rPr lang="en-US" sz="2000" smtClean="0"/>
              <a:t>Mental Illness</a:t>
            </a:r>
          </a:p>
          <a:p>
            <a:pPr eaLnBrk="1" hangingPunct="1">
              <a:spcBef>
                <a:spcPct val="0"/>
              </a:spcBef>
              <a:buFontTx/>
              <a:buAutoNum type="arabicPeriod"/>
            </a:pPr>
            <a:r>
              <a:rPr lang="en-US" sz="2000" smtClean="0"/>
              <a:t>Dad is an alcoholic</a:t>
            </a:r>
          </a:p>
          <a:p>
            <a:pPr eaLnBrk="1" hangingPunct="1">
              <a:spcBef>
                <a:spcPct val="0"/>
              </a:spcBef>
              <a:buFontTx/>
              <a:buAutoNum type="arabicPeriod"/>
            </a:pPr>
            <a:r>
              <a:rPr lang="en-US" sz="2000" smtClean="0"/>
              <a:t>Irresponsible child</a:t>
            </a:r>
          </a:p>
          <a:p>
            <a:pPr eaLnBrk="1" hangingPunct="1">
              <a:spcBef>
                <a:spcPct val="0"/>
              </a:spcBef>
              <a:buFontTx/>
              <a:buAutoNum type="arabicPeriod"/>
            </a:pPr>
            <a:r>
              <a:rPr lang="en-US" sz="2000" smtClean="0"/>
              <a:t>Having little or no money</a:t>
            </a:r>
          </a:p>
          <a:p>
            <a:pPr eaLnBrk="1" hangingPunct="1">
              <a:spcBef>
                <a:spcPct val="0"/>
              </a:spcBef>
              <a:buFontTx/>
              <a:buAutoNum type="arabicPeriod"/>
            </a:pPr>
            <a:endParaRPr lang="en-US" sz="2000" smtClean="0"/>
          </a:p>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a:lstStyle/>
          <a:p>
            <a:fld id="{8E4EF2A7-6866-4C53-B0E2-19CC984BE9CD}"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p:txBody>
          <a:bodyPr wrap="square" numCol="1" anchor="t" anchorCtr="0" compatLnSpc="1">
            <a:prstTxWarp prst="textNoShape">
              <a:avLst/>
            </a:prstTxWarp>
          </a:bodyPr>
          <a:lstStyle/>
          <a:p>
            <a:pPr marL="228600" indent="-228600" eaLnBrk="1" hangingPunct="1">
              <a:spcBef>
                <a:spcPct val="0"/>
              </a:spcBef>
              <a:buFontTx/>
              <a:buAutoNum type="arabicPeriod"/>
              <a:defRPr/>
            </a:pPr>
            <a:r>
              <a:rPr lang="en-US" dirty="0" smtClean="0"/>
              <a:t>http://www.youtube.com/watch?v=rcFz1GU4kbo</a:t>
            </a:r>
          </a:p>
          <a:p>
            <a:pPr marL="228600" indent="-228600" eaLnBrk="1" hangingPunct="1">
              <a:spcBef>
                <a:spcPct val="0"/>
              </a:spcBef>
              <a:defRPr/>
            </a:pPr>
            <a:endParaRPr lang="en-US" dirty="0" smtClean="0"/>
          </a:p>
          <a:p>
            <a:pPr marL="228600" indent="-228600" eaLnBrk="1" hangingPunct="1">
              <a:spcBef>
                <a:spcPct val="0"/>
              </a:spcBef>
              <a:buFontTx/>
              <a:buAutoNum type="arabicPeriod"/>
              <a:defRPr/>
            </a:pPr>
            <a:r>
              <a:rPr lang="en-US" dirty="0" smtClean="0"/>
              <a:t>http://www.youtube.com/user/Bazzadh</a:t>
            </a:r>
          </a:p>
          <a:p>
            <a:pPr marL="228600" indent="-228600" eaLnBrk="1" hangingPunct="1">
              <a:spcBef>
                <a:spcPct val="0"/>
              </a:spcBef>
              <a:buFontTx/>
              <a:buAutoNum type="arabicPeriod"/>
              <a:defRPr/>
            </a:pPr>
            <a:endParaRPr lang="en-US" dirty="0" smtClean="0"/>
          </a:p>
          <a:p>
            <a:pPr marL="228600" indent="-228600" eaLnBrk="1" hangingPunct="1">
              <a:spcBef>
                <a:spcPct val="0"/>
              </a:spcBef>
              <a:buFontTx/>
              <a:buAutoNum type="arabicPeriod"/>
              <a:defRPr/>
            </a:pPr>
            <a:r>
              <a:rPr lang="en-US" dirty="0" smtClean="0"/>
              <a:t>Its Ok to say that it is uncomfortable to talk about something.  Sometimes admitting our “</a:t>
            </a:r>
            <a:r>
              <a:rPr lang="en-US" dirty="0" err="1" smtClean="0"/>
              <a:t>uncomfortableness</a:t>
            </a:r>
            <a:r>
              <a:rPr lang="en-US" dirty="0" smtClean="0"/>
              <a:t>”  helps.  Go through these points step by step, not reading from them but acknowledging the importance of handling the difficult situations.</a:t>
            </a:r>
          </a:p>
          <a:p>
            <a:pPr eaLnBrk="1" hangingPunct="1">
              <a:spcBef>
                <a:spcPct val="0"/>
              </a:spcBef>
              <a:defRPr/>
            </a:pPr>
            <a:r>
              <a:rPr lang="en-US" dirty="0" smtClean="0"/>
              <a:t>When we are in conflict, we are responsible for letting the elephant or the mouse in and identifying what they are telling us. The quest for conflict mastery acknowledges this point and you may find it helpful to consider how to acknowledge the elephant or mouse in your conflict conversations, with these types of self-reflective questions:</a:t>
            </a:r>
            <a:br>
              <a:rPr lang="en-US" dirty="0" smtClean="0"/>
            </a:br>
            <a:r>
              <a:rPr lang="en-US" dirty="0" smtClean="0"/>
              <a:t>• Think of the last dispute you were engaged in, when an elephant or mouse was there that wasn’t identified. What was it?</a:t>
            </a:r>
            <a:br>
              <a:rPr lang="en-US" dirty="0" smtClean="0"/>
            </a:br>
            <a:r>
              <a:rPr lang="en-US" dirty="0" smtClean="0"/>
              <a:t>• What kept you from acknowledging its presence, do you think?</a:t>
            </a:r>
            <a:br>
              <a:rPr lang="en-US" dirty="0" smtClean="0"/>
            </a:br>
            <a:r>
              <a:rPr lang="en-US" dirty="0" smtClean="0"/>
              <a:t>• What do you suppose kept the other person(s) from identifying it?</a:t>
            </a:r>
            <a:br>
              <a:rPr lang="en-US" dirty="0" smtClean="0"/>
            </a:br>
            <a:r>
              <a:rPr lang="en-US" dirty="0" smtClean="0"/>
              <a:t>• Which image – a mouse or an elephant – most resonates for you in that dispute and why?</a:t>
            </a:r>
            <a:br>
              <a:rPr lang="en-US" dirty="0" smtClean="0"/>
            </a:br>
            <a:r>
              <a:rPr lang="en-US" dirty="0" smtClean="0"/>
              <a:t>• How would bringing the elephant or mouse into the conversation have changed things?</a:t>
            </a:r>
            <a:br>
              <a:rPr lang="en-US" dirty="0" smtClean="0"/>
            </a:br>
            <a:r>
              <a:rPr lang="en-US" dirty="0" smtClean="0"/>
              <a:t>• How would that change in the conversation have benefited you?</a:t>
            </a:r>
            <a:br>
              <a:rPr lang="en-US" dirty="0" smtClean="0"/>
            </a:br>
            <a:r>
              <a:rPr lang="en-US" dirty="0" smtClean="0"/>
              <a:t>• What part would have been detrimental for you and how?</a:t>
            </a:r>
            <a:br>
              <a:rPr lang="en-US" dirty="0" smtClean="0"/>
            </a:br>
            <a:r>
              <a:rPr lang="en-US" dirty="0" smtClean="0"/>
              <a:t>• How may the other person have benefited if the elephant or mouse were identified?</a:t>
            </a:r>
            <a:br>
              <a:rPr lang="en-US" dirty="0" smtClean="0"/>
            </a:br>
            <a:r>
              <a:rPr lang="en-US" dirty="0" smtClean="0"/>
              <a:t>• What part of that change would hurt the other person and how?</a:t>
            </a:r>
            <a:br>
              <a:rPr lang="en-US" dirty="0" smtClean="0"/>
            </a:br>
            <a:r>
              <a:rPr lang="en-US" dirty="0" smtClean="0"/>
              <a:t>• Generally, under what circumstances may it be best to identify and not identify the elephant or mouse present in the room?</a:t>
            </a:r>
          </a:p>
          <a:p>
            <a:pPr eaLnBrk="1" hangingPunct="1">
              <a:spcBef>
                <a:spcPct val="0"/>
              </a:spcBef>
              <a:defRPr/>
            </a:pPr>
            <a:endParaRPr lang="en-US" smtClean="0"/>
          </a:p>
          <a:p>
            <a:pPr marL="228600" indent="-228600" eaLnBrk="1" hangingPunct="1">
              <a:spcBef>
                <a:spcPct val="0"/>
              </a:spcBef>
              <a:buFontTx/>
              <a:buAutoNum type="arabicPeriod"/>
              <a:defRPr/>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a:lstStyle/>
          <a:p>
            <a:fld id="{2A046E51-7331-427B-8FC8-5028D3F6C0C1}"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Handling difficult topics is a skill that requires using tact and empathy.  Choosing words carefully and remembering not to offend the other party is the key.  You have figured out what the elephant in the room is and now you want to make friends with it.  Many of us were raised with grandmothers/grandfathers who said you kill a bee with honey.. Sweetness goes a long way.</a:t>
            </a:r>
          </a:p>
          <a:p>
            <a:pPr eaLnBrk="1" hangingPunct="1">
              <a:spcBef>
                <a:spcPct val="0"/>
              </a:spcBef>
            </a:pPr>
            <a:r>
              <a:rPr lang="en-US" smtClean="0"/>
              <a:t>Go through this points and ask what else works when dealing with difficult topics</a:t>
            </a:r>
          </a:p>
          <a:p>
            <a:pPr eaLnBrk="1" hangingPunct="1">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a:lstStyle/>
          <a:p>
            <a:fld id="{4D3C4EAB-ACEA-4511-8FA2-A14ACE1DCB9C}"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While we believe that almost everything is better off being aired there are personal limits.  Some for instances are; parent upbringing, who can have one drink or not, our personal sex lives, .. And so on.  When we end this class we do want people to know their limits and no what topics do not need to be delved into.  Talking just for talking is not always the right think to do.</a:t>
            </a:r>
          </a:p>
        </p:txBody>
      </p:sp>
      <p:sp>
        <p:nvSpPr>
          <p:cNvPr id="31748" name="Slide Number Placeholder 3"/>
          <p:cNvSpPr>
            <a:spLocks noGrp="1"/>
          </p:cNvSpPr>
          <p:nvPr>
            <p:ph type="sldNum" sz="quarter" idx="5"/>
          </p:nvPr>
        </p:nvSpPr>
        <p:spPr bwMode="auto">
          <a:noFill/>
          <a:ln>
            <a:miter lim="800000"/>
            <a:headEnd/>
            <a:tailEnd/>
          </a:ln>
        </p:spPr>
        <p:txBody>
          <a:bodyPr/>
          <a:lstStyle/>
          <a:p>
            <a:fld id="{5BA01601-8A4F-433E-9B0B-1F82FFF9DFE1}"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12" name="Picture 11"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92957" y="1676400"/>
            <a:ext cx="5158088" cy="1790700"/>
          </a:xfrm>
          <a:prstGeom prst="rect">
            <a:avLst/>
          </a:prstGeom>
        </p:spPr>
      </p:pic>
    </p:spTree>
    <p:extLst>
      <p:ext uri="{BB962C8B-B14F-4D97-AF65-F5344CB8AC3E}">
        <p14:creationId xmlns:p14="http://schemas.microsoft.com/office/powerpoint/2010/main" val="1602237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8" name="Picture 7"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Tree>
    <p:extLst>
      <p:ext uri="{BB962C8B-B14F-4D97-AF65-F5344CB8AC3E}">
        <p14:creationId xmlns:p14="http://schemas.microsoft.com/office/powerpoint/2010/main" val="855208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1261"/>
            <a:ext cx="4038600" cy="3397616"/>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1261"/>
            <a:ext cx="4038600" cy="3397616"/>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9" name="Picture 8"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Tree>
    <p:extLst>
      <p:ext uri="{BB962C8B-B14F-4D97-AF65-F5344CB8AC3E}">
        <p14:creationId xmlns:p14="http://schemas.microsoft.com/office/powerpoint/2010/main" val="3739950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04977"/>
            <a:ext cx="3008313" cy="593344"/>
          </a:xfrm>
        </p:spPr>
        <p:txBody>
          <a:bodyPr anchor="b"/>
          <a:lstStyle>
            <a:lvl1pPr algn="l">
              <a:defRPr sz="1800" b="1"/>
            </a:lvl1pPr>
          </a:lstStyle>
          <a:p>
            <a:r>
              <a:rPr lang="en-US" dirty="0" smtClean="0"/>
              <a:t>Photo Caption</a:t>
            </a:r>
            <a:br>
              <a:rPr lang="en-US" dirty="0" smtClean="0"/>
            </a:br>
            <a:endParaRPr lang="en-US" dirty="0"/>
          </a:p>
        </p:txBody>
      </p:sp>
      <p:pic>
        <p:nvPicPr>
          <p:cNvPr id="8" name="Picture 7"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9" name="Picture 8"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
        <p:nvSpPr>
          <p:cNvPr id="10" name="Picture Placeholder 2"/>
          <p:cNvSpPr>
            <a:spLocks noGrp="1"/>
          </p:cNvSpPr>
          <p:nvPr>
            <p:ph type="pic" idx="1"/>
          </p:nvPr>
        </p:nvSpPr>
        <p:spPr>
          <a:xfrm>
            <a:off x="3570288" y="205344"/>
            <a:ext cx="5486400" cy="4150755"/>
          </a:xfrm>
        </p:spPr>
        <p:txBody>
          <a:bodyPr/>
          <a:lstStyle>
            <a:lvl1pPr marL="0" indent="0">
              <a:buNone/>
              <a:defRPr sz="2900"/>
            </a:lvl1pPr>
            <a:lvl2pPr marL="408324" indent="0">
              <a:buNone/>
              <a:defRPr sz="2500"/>
            </a:lvl2pPr>
            <a:lvl3pPr marL="816649" indent="0">
              <a:buNone/>
              <a:defRPr sz="2100"/>
            </a:lvl3pPr>
            <a:lvl4pPr marL="1224974" indent="0">
              <a:buNone/>
              <a:defRPr sz="1800"/>
            </a:lvl4pPr>
            <a:lvl5pPr marL="1633298" indent="0">
              <a:buNone/>
              <a:defRPr sz="1800"/>
            </a:lvl5pPr>
            <a:lvl6pPr marL="2041622" indent="0">
              <a:buNone/>
              <a:defRPr sz="1800"/>
            </a:lvl6pPr>
            <a:lvl7pPr marL="2449947" indent="0">
              <a:buNone/>
              <a:defRPr sz="1800"/>
            </a:lvl7pPr>
            <a:lvl8pPr marL="2858271" indent="0">
              <a:buNone/>
              <a:defRPr sz="1800"/>
            </a:lvl8pPr>
            <a:lvl9pPr marL="3266596" indent="0">
              <a:buNone/>
              <a:defRPr sz="1800"/>
            </a:lvl9pPr>
          </a:lstStyle>
          <a:p>
            <a:endParaRPr lang="en-US"/>
          </a:p>
        </p:txBody>
      </p:sp>
      <p:sp>
        <p:nvSpPr>
          <p:cNvPr id="7" name="Content Placeholder 2"/>
          <p:cNvSpPr>
            <a:spLocks noGrp="1"/>
          </p:cNvSpPr>
          <p:nvPr>
            <p:ph idx="10"/>
          </p:nvPr>
        </p:nvSpPr>
        <p:spPr>
          <a:xfrm>
            <a:off x="457200" y="943471"/>
            <a:ext cx="3008314" cy="341263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97847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0" name="Picture 9"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12" name="Picture 11"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14" name="Picture 13"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29474" y="402182"/>
            <a:ext cx="3085053" cy="1071018"/>
          </a:xfrm>
          <a:prstGeom prst="rect">
            <a:avLst/>
          </a:prstGeom>
        </p:spPr>
      </p:pic>
      <p:sp>
        <p:nvSpPr>
          <p:cNvPr id="8" name="Title Placeholder 1"/>
          <p:cNvSpPr>
            <a:spLocks noGrp="1"/>
          </p:cNvSpPr>
          <p:nvPr>
            <p:ph type="title" hasCustomPrompt="1"/>
          </p:nvPr>
        </p:nvSpPr>
        <p:spPr>
          <a:xfrm>
            <a:off x="457200" y="2026204"/>
            <a:ext cx="8229600" cy="858044"/>
          </a:xfrm>
          <a:prstGeom prst="rect">
            <a:avLst/>
          </a:prstGeom>
        </p:spPr>
        <p:txBody>
          <a:bodyPr vert="horz" lIns="81665" tIns="40832" rIns="81665" bIns="40832" rtlCol="0" anchor="ctr">
            <a:normAutofit/>
          </a:bodyPr>
          <a:lstStyle/>
          <a:p>
            <a:r>
              <a:rPr lang="en-US" dirty="0" smtClean="0"/>
              <a:t>Thank you!</a:t>
            </a:r>
            <a:endParaRPr lang="en-US" dirty="0"/>
          </a:p>
        </p:txBody>
      </p:sp>
      <p:sp>
        <p:nvSpPr>
          <p:cNvPr id="9" name="Title Placeholder 1"/>
          <p:cNvSpPr txBox="1">
            <a:spLocks/>
          </p:cNvSpPr>
          <p:nvPr userDrawn="1"/>
        </p:nvSpPr>
        <p:spPr>
          <a:xfrm>
            <a:off x="457200" y="2455226"/>
            <a:ext cx="8229600" cy="858044"/>
          </a:xfrm>
          <a:prstGeom prst="rect">
            <a:avLst/>
          </a:prstGeom>
        </p:spPr>
        <p:txBody>
          <a:bodyPr vert="horz" lIns="81665" tIns="40832" rIns="81665" bIns="40832" rtlCol="0" anchor="ctr">
            <a:normAutofit/>
          </a:bodyPr>
          <a:lstStyle>
            <a:lvl1pPr algn="ctr" defTabSz="408324" rtl="0" eaLnBrk="1" latinLnBrk="0" hangingPunct="1">
              <a:spcBef>
                <a:spcPct val="0"/>
              </a:spcBef>
              <a:buNone/>
              <a:defRPr sz="4400" b="1" i="0" kern="1200" baseline="0">
                <a:solidFill>
                  <a:srgbClr val="66CCFF"/>
                </a:solidFill>
                <a:latin typeface="L Akzidenz Grotesk Light"/>
                <a:ea typeface="+mj-ea"/>
                <a:cs typeface="L Akzidenz Grotesk Light"/>
              </a:defRPr>
            </a:lvl1pPr>
          </a:lstStyle>
          <a:p>
            <a:endParaRPr lang="en-US" sz="3200" b="0" i="0" dirty="0">
              <a:solidFill>
                <a:schemeClr val="tx2">
                  <a:lumMod val="75000"/>
                </a:schemeClr>
              </a:solidFill>
              <a:latin typeface="Akzidenz Grotesk"/>
              <a:cs typeface="Akzidenz Grotesk"/>
            </a:endParaRPr>
          </a:p>
        </p:txBody>
      </p:sp>
      <p:sp>
        <p:nvSpPr>
          <p:cNvPr id="11" name="Title Placeholder 1"/>
          <p:cNvSpPr txBox="1">
            <a:spLocks/>
          </p:cNvSpPr>
          <p:nvPr userDrawn="1"/>
        </p:nvSpPr>
        <p:spPr>
          <a:xfrm>
            <a:off x="7075713" y="4366950"/>
            <a:ext cx="1898953" cy="858044"/>
          </a:xfrm>
          <a:prstGeom prst="rect">
            <a:avLst/>
          </a:prstGeom>
        </p:spPr>
        <p:txBody>
          <a:bodyPr vert="horz" lIns="81665" tIns="40832" rIns="81665" bIns="40832" rtlCol="0" anchor="ctr">
            <a:normAutofit/>
          </a:bodyPr>
          <a:lstStyle>
            <a:lvl1pPr algn="ctr" defTabSz="408324" rtl="0" eaLnBrk="1" latinLnBrk="0" hangingPunct="1">
              <a:spcBef>
                <a:spcPct val="0"/>
              </a:spcBef>
              <a:buNone/>
              <a:defRPr sz="4400" b="1" i="0" kern="1200" baseline="0">
                <a:solidFill>
                  <a:srgbClr val="66CCFF"/>
                </a:solidFill>
                <a:latin typeface="L Akzidenz Grotesk Light"/>
                <a:ea typeface="+mj-ea"/>
                <a:cs typeface="L Akzidenz Grotesk Light"/>
              </a:defRPr>
            </a:lvl1pPr>
          </a:lstStyle>
          <a:p>
            <a:endParaRPr lang="en-US" sz="1800" dirty="0"/>
          </a:p>
        </p:txBody>
      </p:sp>
    </p:spTree>
    <p:extLst>
      <p:ext uri="{BB962C8B-B14F-4D97-AF65-F5344CB8AC3E}">
        <p14:creationId xmlns:p14="http://schemas.microsoft.com/office/powerpoint/2010/main" val="225923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7" name="Picture 6"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Tree>
    <p:extLst>
      <p:ext uri="{BB962C8B-B14F-4D97-AF65-F5344CB8AC3E}">
        <p14:creationId xmlns:p14="http://schemas.microsoft.com/office/powerpoint/2010/main" val="357189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TxTwoObj">
  <p:cSld name="1_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1734"/>
            <a:ext cx="0" cy="3143873"/>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08685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5033857"/>
            <a:ext cx="9144000" cy="11440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514826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514826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029653"/>
            <a:ext cx="8833104" cy="686435"/>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4798181"/>
            <a:ext cx="8833104" cy="233388"/>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144058"/>
            <a:ext cx="4040188" cy="550240"/>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144058"/>
            <a:ext cx="4041775" cy="549148"/>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9AE125D-2238-4C72-BDB7-DC56B02E1545}" type="datetimeFigureOut">
              <a:rPr lang="en-US" smtClean="0"/>
              <a:t>3/16/2015</a:t>
            </a:fld>
            <a:endParaRPr lang="en-US"/>
          </a:p>
        </p:txBody>
      </p:sp>
      <p:sp>
        <p:nvSpPr>
          <p:cNvPr id="8" name="Footer Placeholder 7"/>
          <p:cNvSpPr>
            <a:spLocks noGrp="1"/>
          </p:cNvSpPr>
          <p:nvPr>
            <p:ph type="ftr" sz="quarter" idx="11"/>
          </p:nvPr>
        </p:nvSpPr>
        <p:spPr>
          <a:xfrm>
            <a:off x="304800" y="4811910"/>
            <a:ext cx="3581400" cy="274574"/>
          </a:xfrm>
        </p:spPr>
        <p:txBody>
          <a:bodyPr/>
          <a:lstStyle/>
          <a:p>
            <a:endParaRPr lang="en-US"/>
          </a:p>
        </p:txBody>
      </p:sp>
      <p:sp>
        <p:nvSpPr>
          <p:cNvPr id="15" name="Straight Connector 14"/>
          <p:cNvSpPr>
            <a:spLocks noChangeShapeType="1"/>
          </p:cNvSpPr>
          <p:nvPr/>
        </p:nvSpPr>
        <p:spPr bwMode="auto">
          <a:xfrm>
            <a:off x="152400" y="961009"/>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16694"/>
            <a:ext cx="8833104" cy="491487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1855254"/>
            <a:ext cx="4041648" cy="2866455"/>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1855253"/>
            <a:ext cx="4038600" cy="2869299"/>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717691"/>
            <a:ext cx="609600" cy="457623"/>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788623"/>
            <a:ext cx="420624" cy="31576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782536"/>
            <a:ext cx="457200" cy="331300"/>
          </a:xfrm>
        </p:spPr>
        <p:txBody>
          <a:bodyPr/>
          <a:lstStyle>
            <a:lvl1pPr algn="ctr">
              <a:defRPr/>
            </a:lvl1pPr>
          </a:lstStyle>
          <a:p>
            <a:fld id="{D98AEA3B-C530-43BC-84B4-4AC7874074FE}"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63667169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169"/>
            <a:ext cx="8229600" cy="858044"/>
          </a:xfrm>
          <a:prstGeom prst="rect">
            <a:avLst/>
          </a:prstGeom>
        </p:spPr>
        <p:txBody>
          <a:bodyPr vert="horz" lIns="81665" tIns="40832" rIns="81665" bIns="40832" rtlCol="0" anchor="ctr">
            <a:normAutofit/>
          </a:bodyPr>
          <a:lstStyle/>
          <a:p>
            <a:r>
              <a:rPr lang="en-US" dirty="0" smtClean="0"/>
              <a:t>Heading 1</a:t>
            </a:r>
            <a:endParaRPr lang="en-US" dirty="0"/>
          </a:p>
        </p:txBody>
      </p:sp>
      <p:sp>
        <p:nvSpPr>
          <p:cNvPr id="3" name="Text Placeholder 2"/>
          <p:cNvSpPr>
            <a:spLocks noGrp="1"/>
          </p:cNvSpPr>
          <p:nvPr>
            <p:ph type="body" idx="1"/>
          </p:nvPr>
        </p:nvSpPr>
        <p:spPr>
          <a:xfrm>
            <a:off x="457200" y="1201261"/>
            <a:ext cx="8229600" cy="3397616"/>
          </a:xfrm>
          <a:prstGeom prst="rect">
            <a:avLst/>
          </a:prstGeom>
        </p:spPr>
        <p:txBody>
          <a:bodyPr vert="horz" lIns="81665" tIns="40832" rIns="81665" bIns="40832"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4771678"/>
            <a:ext cx="2133600" cy="274097"/>
          </a:xfrm>
          <a:prstGeom prst="rect">
            <a:avLst/>
          </a:prstGeom>
        </p:spPr>
        <p:txBody>
          <a:bodyPr vert="horz" lIns="81665" tIns="40832" rIns="81665" bIns="40832" rtlCol="0" anchor="ctr"/>
          <a:lstStyle>
            <a:lvl1pPr algn="l">
              <a:defRPr sz="1100">
                <a:solidFill>
                  <a:schemeClr val="tx1">
                    <a:tint val="75000"/>
                  </a:schemeClr>
                </a:solidFill>
              </a:defRPr>
            </a:lvl1pPr>
          </a:lstStyle>
          <a:p>
            <a:fld id="{6F962EB6-A143-3640-BD13-8E1456300091}" type="datetimeFigureOut">
              <a:rPr lang="en-US" smtClean="0"/>
              <a:pPr/>
              <a:t>3/16/2015</a:t>
            </a:fld>
            <a:endParaRPr lang="en-US"/>
          </a:p>
        </p:txBody>
      </p:sp>
      <p:sp>
        <p:nvSpPr>
          <p:cNvPr id="5" name="Footer Placeholder 4"/>
          <p:cNvSpPr>
            <a:spLocks noGrp="1"/>
          </p:cNvSpPr>
          <p:nvPr>
            <p:ph type="ftr" sz="quarter" idx="3"/>
          </p:nvPr>
        </p:nvSpPr>
        <p:spPr>
          <a:xfrm>
            <a:off x="3124200" y="4771678"/>
            <a:ext cx="2895600" cy="274097"/>
          </a:xfrm>
          <a:prstGeom prst="rect">
            <a:avLst/>
          </a:prstGeom>
        </p:spPr>
        <p:txBody>
          <a:bodyPr vert="horz" lIns="81665" tIns="40832" rIns="81665" bIns="40832" rtlCol="0" anchor="ctr"/>
          <a:lstStyle>
            <a:lvl1pPr algn="ctr">
              <a:defRPr sz="1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71678"/>
            <a:ext cx="2133600" cy="274097"/>
          </a:xfrm>
          <a:prstGeom prst="rect">
            <a:avLst/>
          </a:prstGeom>
        </p:spPr>
        <p:txBody>
          <a:bodyPr vert="horz" lIns="81665" tIns="40832" rIns="81665" bIns="40832" rtlCol="0" anchor="ctr"/>
          <a:lstStyle>
            <a:lvl1pPr algn="r">
              <a:defRPr sz="1100">
                <a:solidFill>
                  <a:schemeClr val="tx1">
                    <a:tint val="75000"/>
                  </a:schemeClr>
                </a:solidFill>
              </a:defRPr>
            </a:lvl1pPr>
          </a:lstStyle>
          <a:p>
            <a:fld id="{66DDB72C-5BE7-1D46-8E37-6369D0A52132}" type="slidenum">
              <a:rPr lang="en-US" smtClean="0"/>
              <a:pPr/>
              <a:t>‹#›</a:t>
            </a:fld>
            <a:endParaRPr lang="en-US"/>
          </a:p>
        </p:txBody>
      </p:sp>
    </p:spTree>
    <p:extLst>
      <p:ext uri="{BB962C8B-B14F-4D97-AF65-F5344CB8AC3E}">
        <p14:creationId xmlns:p14="http://schemas.microsoft.com/office/powerpoint/2010/main" val="1391891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6" r:id="rId4"/>
    <p:sldLayoutId id="2147483653" r:id="rId5"/>
    <p:sldLayoutId id="2147483657" r:id="rId6"/>
    <p:sldLayoutId id="2147483660" r:id="rId7"/>
  </p:sldLayoutIdLst>
  <p:txStyles>
    <p:titleStyle>
      <a:lvl1pPr algn="ctr" defTabSz="408324" rtl="0" eaLnBrk="1" latinLnBrk="0" hangingPunct="1">
        <a:spcBef>
          <a:spcPct val="0"/>
        </a:spcBef>
        <a:buNone/>
        <a:defRPr sz="4400" b="1" i="0" kern="1200" baseline="0">
          <a:solidFill>
            <a:srgbClr val="66CCFF"/>
          </a:solidFill>
          <a:latin typeface="L Akzidenz Grotesk Light"/>
          <a:ea typeface="+mj-ea"/>
          <a:cs typeface="L Akzidenz Grotesk Light"/>
        </a:defRPr>
      </a:lvl1pPr>
    </p:titleStyle>
    <p:bodyStyle>
      <a:lvl1pPr marL="306244" indent="-306244" algn="l" defTabSz="408324" rtl="0" eaLnBrk="1" latinLnBrk="0" hangingPunct="1">
        <a:spcBef>
          <a:spcPct val="20000"/>
        </a:spcBef>
        <a:buFont typeface="Arial"/>
        <a:buChar char="•"/>
        <a:defRPr sz="2800" b="0" i="0" kern="1200">
          <a:solidFill>
            <a:srgbClr val="66CCFF"/>
          </a:solidFill>
          <a:latin typeface="Akzidenz Grotesk"/>
          <a:ea typeface="+mn-ea"/>
          <a:cs typeface="Akzidenz Grotesk"/>
        </a:defRPr>
      </a:lvl1pPr>
      <a:lvl2pPr marL="663527" indent="-255203" algn="l" defTabSz="408324" rtl="0" eaLnBrk="1" latinLnBrk="0" hangingPunct="1">
        <a:spcBef>
          <a:spcPct val="20000"/>
        </a:spcBef>
        <a:buClr>
          <a:schemeClr val="tx2">
            <a:lumMod val="75000"/>
          </a:schemeClr>
        </a:buClr>
        <a:buSzPct val="50000"/>
        <a:buFont typeface="Courier New"/>
        <a:buChar char="o"/>
        <a:defRPr sz="2500" kern="1200">
          <a:solidFill>
            <a:srgbClr val="17375E"/>
          </a:solidFill>
          <a:latin typeface="+mn-lt"/>
          <a:ea typeface="+mn-ea"/>
          <a:cs typeface="+mn-cs"/>
        </a:defRPr>
      </a:lvl2pPr>
      <a:lvl3pPr marL="1020812" indent="-204162" algn="l" defTabSz="408324" rtl="0" eaLnBrk="1" latinLnBrk="0" hangingPunct="1">
        <a:spcBef>
          <a:spcPct val="20000"/>
        </a:spcBef>
        <a:buFont typeface="Arial"/>
        <a:buChar char="•"/>
        <a:defRPr sz="2100" kern="1200">
          <a:solidFill>
            <a:srgbClr val="17375E"/>
          </a:solidFill>
          <a:latin typeface="+mn-lt"/>
          <a:ea typeface="+mn-ea"/>
          <a:cs typeface="+mn-cs"/>
        </a:defRPr>
      </a:lvl3pPr>
      <a:lvl4pPr marL="1429136" indent="-204162" algn="l" defTabSz="408324" rtl="0" eaLnBrk="1" latinLnBrk="0" hangingPunct="1">
        <a:spcBef>
          <a:spcPct val="20000"/>
        </a:spcBef>
        <a:buFont typeface="Arial"/>
        <a:buChar char="–"/>
        <a:defRPr sz="1800" kern="1200">
          <a:solidFill>
            <a:srgbClr val="17375E"/>
          </a:solidFill>
          <a:latin typeface="+mn-lt"/>
          <a:ea typeface="+mn-ea"/>
          <a:cs typeface="+mn-cs"/>
        </a:defRPr>
      </a:lvl4pPr>
      <a:lvl5pPr marL="1837460" indent="-204162" algn="l" defTabSz="408324" rtl="0" eaLnBrk="1" latinLnBrk="0" hangingPunct="1">
        <a:spcBef>
          <a:spcPct val="20000"/>
        </a:spcBef>
        <a:buFont typeface="Arial"/>
        <a:buChar char="»"/>
        <a:defRPr sz="1800" kern="1200">
          <a:solidFill>
            <a:srgbClr val="17375E"/>
          </a:solidFill>
          <a:latin typeface="+mn-lt"/>
          <a:ea typeface="+mn-ea"/>
          <a:cs typeface="+mn-cs"/>
        </a:defRPr>
      </a:lvl5pPr>
      <a:lvl6pPr marL="2245785" indent="-204162" algn="l" defTabSz="408324" rtl="0" eaLnBrk="1" latinLnBrk="0" hangingPunct="1">
        <a:spcBef>
          <a:spcPct val="20000"/>
        </a:spcBef>
        <a:buFont typeface="Arial"/>
        <a:buChar char="•"/>
        <a:defRPr sz="1800" kern="1200">
          <a:solidFill>
            <a:schemeClr val="tx1"/>
          </a:solidFill>
          <a:latin typeface="+mn-lt"/>
          <a:ea typeface="+mn-ea"/>
          <a:cs typeface="+mn-cs"/>
        </a:defRPr>
      </a:lvl6pPr>
      <a:lvl7pPr marL="2654109" indent="-204162" algn="l" defTabSz="408324" rtl="0" eaLnBrk="1" latinLnBrk="0" hangingPunct="1">
        <a:spcBef>
          <a:spcPct val="20000"/>
        </a:spcBef>
        <a:buFont typeface="Arial"/>
        <a:buChar char="•"/>
        <a:defRPr sz="1800" kern="1200">
          <a:solidFill>
            <a:schemeClr val="tx1"/>
          </a:solidFill>
          <a:latin typeface="+mn-lt"/>
          <a:ea typeface="+mn-ea"/>
          <a:cs typeface="+mn-cs"/>
        </a:defRPr>
      </a:lvl7pPr>
      <a:lvl8pPr marL="3062434" indent="-204162" algn="l" defTabSz="408324" rtl="0" eaLnBrk="1" latinLnBrk="0" hangingPunct="1">
        <a:spcBef>
          <a:spcPct val="20000"/>
        </a:spcBef>
        <a:buFont typeface="Arial"/>
        <a:buChar char="•"/>
        <a:defRPr sz="1800" kern="1200">
          <a:solidFill>
            <a:schemeClr val="tx1"/>
          </a:solidFill>
          <a:latin typeface="+mn-lt"/>
          <a:ea typeface="+mn-ea"/>
          <a:cs typeface="+mn-cs"/>
        </a:defRPr>
      </a:lvl8pPr>
      <a:lvl9pPr marL="3470758" indent="-204162" algn="l" defTabSz="408324"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08324" rtl="0" eaLnBrk="1" latinLnBrk="0" hangingPunct="1">
        <a:defRPr sz="1600" kern="1200">
          <a:solidFill>
            <a:schemeClr val="tx1"/>
          </a:solidFill>
          <a:latin typeface="+mn-lt"/>
          <a:ea typeface="+mn-ea"/>
          <a:cs typeface="+mn-cs"/>
        </a:defRPr>
      </a:lvl1pPr>
      <a:lvl2pPr marL="408324" algn="l" defTabSz="408324" rtl="0" eaLnBrk="1" latinLnBrk="0" hangingPunct="1">
        <a:defRPr sz="1600" kern="1200">
          <a:solidFill>
            <a:schemeClr val="tx1"/>
          </a:solidFill>
          <a:latin typeface="+mn-lt"/>
          <a:ea typeface="+mn-ea"/>
          <a:cs typeface="+mn-cs"/>
        </a:defRPr>
      </a:lvl2pPr>
      <a:lvl3pPr marL="816649" algn="l" defTabSz="408324" rtl="0" eaLnBrk="1" latinLnBrk="0" hangingPunct="1">
        <a:defRPr sz="1600" kern="1200">
          <a:solidFill>
            <a:schemeClr val="tx1"/>
          </a:solidFill>
          <a:latin typeface="+mn-lt"/>
          <a:ea typeface="+mn-ea"/>
          <a:cs typeface="+mn-cs"/>
        </a:defRPr>
      </a:lvl3pPr>
      <a:lvl4pPr marL="1224974" algn="l" defTabSz="408324" rtl="0" eaLnBrk="1" latinLnBrk="0" hangingPunct="1">
        <a:defRPr sz="1600" kern="1200">
          <a:solidFill>
            <a:schemeClr val="tx1"/>
          </a:solidFill>
          <a:latin typeface="+mn-lt"/>
          <a:ea typeface="+mn-ea"/>
          <a:cs typeface="+mn-cs"/>
        </a:defRPr>
      </a:lvl4pPr>
      <a:lvl5pPr marL="1633298" algn="l" defTabSz="408324" rtl="0" eaLnBrk="1" latinLnBrk="0" hangingPunct="1">
        <a:defRPr sz="1600" kern="1200">
          <a:solidFill>
            <a:schemeClr val="tx1"/>
          </a:solidFill>
          <a:latin typeface="+mn-lt"/>
          <a:ea typeface="+mn-ea"/>
          <a:cs typeface="+mn-cs"/>
        </a:defRPr>
      </a:lvl5pPr>
      <a:lvl6pPr marL="2041622" algn="l" defTabSz="408324" rtl="0" eaLnBrk="1" latinLnBrk="0" hangingPunct="1">
        <a:defRPr sz="1600" kern="1200">
          <a:solidFill>
            <a:schemeClr val="tx1"/>
          </a:solidFill>
          <a:latin typeface="+mn-lt"/>
          <a:ea typeface="+mn-ea"/>
          <a:cs typeface="+mn-cs"/>
        </a:defRPr>
      </a:lvl6pPr>
      <a:lvl7pPr marL="2449947" algn="l" defTabSz="408324" rtl="0" eaLnBrk="1" latinLnBrk="0" hangingPunct="1">
        <a:defRPr sz="1600" kern="1200">
          <a:solidFill>
            <a:schemeClr val="tx1"/>
          </a:solidFill>
          <a:latin typeface="+mn-lt"/>
          <a:ea typeface="+mn-ea"/>
          <a:cs typeface="+mn-cs"/>
        </a:defRPr>
      </a:lvl7pPr>
      <a:lvl8pPr marL="2858271" algn="l" defTabSz="408324" rtl="0" eaLnBrk="1" latinLnBrk="0" hangingPunct="1">
        <a:defRPr sz="1600" kern="1200">
          <a:solidFill>
            <a:schemeClr val="tx1"/>
          </a:solidFill>
          <a:latin typeface="+mn-lt"/>
          <a:ea typeface="+mn-ea"/>
          <a:cs typeface="+mn-cs"/>
        </a:defRPr>
      </a:lvl8pPr>
      <a:lvl9pPr marL="3266596" algn="l" defTabSz="408324"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lifescopeeap.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38630" y="423371"/>
            <a:ext cx="4563686" cy="954107"/>
          </a:xfrm>
          <a:prstGeom prst="rect">
            <a:avLst/>
          </a:prstGeom>
          <a:noFill/>
        </p:spPr>
        <p:txBody>
          <a:bodyPr wrap="square" rtlCol="0">
            <a:spAutoFit/>
          </a:bodyPr>
          <a:lstStyle/>
          <a:p>
            <a:r>
              <a:rPr lang="en-US" sz="2800" b="1" dirty="0">
                <a:solidFill>
                  <a:schemeClr val="tx2">
                    <a:lumMod val="75000"/>
                  </a:schemeClr>
                </a:solidFill>
                <a:latin typeface="Calibri" pitchFamily="34" charset="0"/>
                <a:cs typeface="Arial" charset="0"/>
              </a:rPr>
              <a:t>Dealing with the Elephant in the Room</a:t>
            </a:r>
            <a:endParaRPr lang="en-US" sz="2000" b="1" i="1" dirty="0">
              <a:solidFill>
                <a:schemeClr val="tx2">
                  <a:lumMod val="75000"/>
                </a:schemeClr>
              </a:solidFill>
              <a:latin typeface="Calibri" pitchFamily="34" charset="0"/>
              <a:cs typeface="Arial" charset="0"/>
            </a:endParaRPr>
          </a:p>
        </p:txBody>
      </p:sp>
      <p:pic>
        <p:nvPicPr>
          <p:cNvPr id="3" name="Picture 2" descr="W:\LOGOS (Client Company)\Williams Colleg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6938" y="4058468"/>
            <a:ext cx="914400" cy="90525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266661" y="3714935"/>
            <a:ext cx="2299924" cy="276999"/>
          </a:xfrm>
          <a:prstGeom prst="rect">
            <a:avLst/>
          </a:prstGeom>
          <a:noFill/>
        </p:spPr>
        <p:txBody>
          <a:bodyPr wrap="none" rtlCol="0">
            <a:spAutoFit/>
          </a:bodyPr>
          <a:lstStyle/>
          <a:p>
            <a:pPr algn="r"/>
            <a:r>
              <a:rPr lang="en-US" sz="1200" spc="600" dirty="0" smtClean="0">
                <a:solidFill>
                  <a:srgbClr val="5C1E48"/>
                </a:solidFill>
                <a:latin typeface="L Akzidenz Grotesk Light"/>
                <a:cs typeface="L Akzidenz Grotesk Light"/>
              </a:rPr>
              <a:t>PRESENTED TO</a:t>
            </a:r>
          </a:p>
        </p:txBody>
      </p:sp>
    </p:spTree>
    <p:extLst>
      <p:ext uri="{BB962C8B-B14F-4D97-AF65-F5344CB8AC3E}">
        <p14:creationId xmlns:p14="http://schemas.microsoft.com/office/powerpoint/2010/main" val="3275703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0" indent="-342900" algn="ctr" defTabSz="914400" fontAlgn="base">
              <a:spcAft>
                <a:spcPct val="0"/>
              </a:spcAft>
              <a:buNone/>
            </a:pPr>
            <a:r>
              <a:rPr lang="en-US" sz="2400" dirty="0">
                <a:solidFill>
                  <a:schemeClr val="tx2">
                    <a:lumMod val="75000"/>
                  </a:schemeClr>
                </a:solidFill>
                <a:latin typeface="Arial" panose="020B0604020202020204" pitchFamily="34" charset="0"/>
                <a:cs typeface="Arial" panose="020B0604020202020204" pitchFamily="34" charset="0"/>
              </a:rPr>
              <a:t>Always available. Always confidential.</a:t>
            </a:r>
            <a:br>
              <a:rPr lang="en-US" sz="2400" dirty="0">
                <a:solidFill>
                  <a:schemeClr val="tx2">
                    <a:lumMod val="75000"/>
                  </a:schemeClr>
                </a:solidFill>
                <a:latin typeface="Arial" panose="020B0604020202020204" pitchFamily="34" charset="0"/>
                <a:cs typeface="Arial" panose="020B0604020202020204" pitchFamily="34" charset="0"/>
              </a:rPr>
            </a:br>
            <a:r>
              <a:rPr lang="en-US" sz="2400" dirty="0">
                <a:solidFill>
                  <a:schemeClr val="tx2">
                    <a:lumMod val="75000"/>
                  </a:schemeClr>
                </a:solidFill>
                <a:latin typeface="Arial" panose="020B0604020202020204" pitchFamily="34" charset="0"/>
                <a:cs typeface="Arial" panose="020B0604020202020204" pitchFamily="34" charset="0"/>
                <a:hlinkClick r:id="rId2"/>
              </a:rPr>
              <a:t>www.LifeScopeEAP.com</a:t>
            </a:r>
            <a:r>
              <a:rPr lang="en-US" sz="2400" dirty="0">
                <a:solidFill>
                  <a:schemeClr val="tx2">
                    <a:lumMod val="75000"/>
                  </a:schemeClr>
                </a:solidFill>
                <a:latin typeface="Arial" panose="020B0604020202020204" pitchFamily="34" charset="0"/>
                <a:cs typeface="Arial" panose="020B0604020202020204" pitchFamily="34" charset="0"/>
              </a:rPr>
              <a:t/>
            </a:r>
            <a:br>
              <a:rPr lang="en-US" sz="2400" dirty="0">
                <a:solidFill>
                  <a:schemeClr val="tx2">
                    <a:lumMod val="75000"/>
                  </a:schemeClr>
                </a:solidFill>
                <a:latin typeface="Arial" panose="020B0604020202020204" pitchFamily="34" charset="0"/>
                <a:cs typeface="Arial" panose="020B0604020202020204" pitchFamily="34" charset="0"/>
              </a:rPr>
            </a:br>
            <a:r>
              <a:rPr lang="en-US" sz="2400" dirty="0">
                <a:solidFill>
                  <a:schemeClr val="tx2">
                    <a:lumMod val="75000"/>
                  </a:schemeClr>
                </a:solidFill>
                <a:latin typeface="Arial" panose="020B0604020202020204" pitchFamily="34" charset="0"/>
                <a:cs typeface="Arial" panose="020B0604020202020204" pitchFamily="34" charset="0"/>
              </a:rPr>
              <a:t>username: Williams College; password: guest</a:t>
            </a:r>
            <a:br>
              <a:rPr lang="en-US" sz="2400" dirty="0">
                <a:solidFill>
                  <a:schemeClr val="tx2">
                    <a:lumMod val="75000"/>
                  </a:schemeClr>
                </a:solidFill>
                <a:latin typeface="Arial" panose="020B0604020202020204" pitchFamily="34" charset="0"/>
                <a:cs typeface="Arial" panose="020B0604020202020204" pitchFamily="34" charset="0"/>
              </a:rPr>
            </a:br>
            <a:r>
              <a:rPr lang="en-US" sz="2400" dirty="0">
                <a:solidFill>
                  <a:schemeClr val="tx2">
                    <a:lumMod val="75000"/>
                  </a:schemeClr>
                </a:solidFill>
                <a:latin typeface="Arial" panose="020B0604020202020204" pitchFamily="34" charset="0"/>
                <a:cs typeface="Arial" panose="020B0604020202020204" pitchFamily="34" charset="0"/>
              </a:rPr>
              <a:t>800-828-6025</a:t>
            </a:r>
            <a:endParaRPr lang="en-US" sz="2400" kern="0" dirty="0">
              <a:solidFill>
                <a:schemeClr val="tx2">
                  <a:lumMod val="75000"/>
                </a:schemeClr>
              </a:solidFill>
              <a:latin typeface="Arial"/>
              <a:ea typeface="ＭＳ Ｐゴシック"/>
            </a:endParaRPr>
          </a:p>
          <a:p>
            <a:endParaRPr lang="en-US" dirty="0"/>
          </a:p>
        </p:txBody>
      </p:sp>
    </p:spTree>
    <p:extLst>
      <p:ext uri="{BB962C8B-B14F-4D97-AF65-F5344CB8AC3E}">
        <p14:creationId xmlns:p14="http://schemas.microsoft.com/office/powerpoint/2010/main" val="3679132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eaLnBrk="1" hangingPunct="1"/>
            <a:r>
              <a:rPr lang="en-US" sz="3400" dirty="0" smtClean="0">
                <a:solidFill>
                  <a:schemeClr val="tx2"/>
                </a:solidFill>
                <a:latin typeface="Arial" pitchFamily="34" charset="0"/>
                <a:cs typeface="Arial" pitchFamily="34" charset="0"/>
              </a:rPr>
              <a:t>Definition</a:t>
            </a:r>
          </a:p>
        </p:txBody>
      </p:sp>
      <p:sp>
        <p:nvSpPr>
          <p:cNvPr id="14339" name="Content Placeholder 2"/>
          <p:cNvSpPr>
            <a:spLocks noGrp="1"/>
          </p:cNvSpPr>
          <p:nvPr>
            <p:ph sz="quarter" idx="1"/>
          </p:nvPr>
        </p:nvSpPr>
        <p:spPr>
          <a:xfrm>
            <a:off x="304800" y="1258464"/>
            <a:ext cx="8504238" cy="3603784"/>
          </a:xfrm>
        </p:spPr>
        <p:txBody>
          <a:bodyPr/>
          <a:lstStyle/>
          <a:p>
            <a:pPr eaLnBrk="1" hangingPunct="1">
              <a:spcAft>
                <a:spcPts val="3000"/>
              </a:spcAft>
              <a:buFont typeface="Arial" pitchFamily="34" charset="0"/>
              <a:buChar char="•"/>
            </a:pPr>
            <a:r>
              <a:rPr lang="en-US" sz="2400" dirty="0" smtClean="0">
                <a:solidFill>
                  <a:schemeClr val="tx2"/>
                </a:solidFill>
                <a:latin typeface="Arial" charset="0"/>
                <a:cs typeface="Arial" charset="0"/>
              </a:rPr>
              <a:t>Elephant in the Room</a:t>
            </a:r>
          </a:p>
          <a:p>
            <a:pPr eaLnBrk="1" hangingPunct="1">
              <a:spcAft>
                <a:spcPts val="3000"/>
              </a:spcAft>
              <a:buFont typeface="Arial" pitchFamily="34" charset="0"/>
              <a:buChar char="•"/>
            </a:pPr>
            <a:r>
              <a:rPr lang="en-US" sz="2400" dirty="0" smtClean="0">
                <a:solidFill>
                  <a:schemeClr val="tx2"/>
                </a:solidFill>
                <a:latin typeface="Arial" charset="0"/>
                <a:cs typeface="Arial" charset="0"/>
              </a:rPr>
              <a:t>Important and obvious topic which everyone present is aware of but doesn’t feel comfortable discussing.</a:t>
            </a:r>
          </a:p>
          <a:p>
            <a:pPr eaLnBrk="1" hangingPunct="1">
              <a:spcAft>
                <a:spcPts val="3000"/>
              </a:spcAft>
              <a:buFont typeface="Arial" pitchFamily="34" charset="0"/>
              <a:buChar char="•"/>
            </a:pPr>
            <a:r>
              <a:rPr lang="en-US" sz="2400" dirty="0" smtClean="0">
                <a:solidFill>
                  <a:schemeClr val="tx2"/>
                </a:solidFill>
                <a:latin typeface="Arial" charset="0"/>
                <a:cs typeface="Arial" charset="0"/>
              </a:rPr>
              <a:t>The term is used to describe an issue that involves a social taboo, such as race, religion, or even suicide.</a:t>
            </a:r>
          </a:p>
          <a:p>
            <a:pPr eaLnBrk="1" hangingPunct="1">
              <a:spcAft>
                <a:spcPts val="3000"/>
              </a:spcAft>
              <a:buFont typeface="Wingdings 2" charset="2"/>
              <a:buNone/>
            </a:pPr>
            <a:endParaRPr lang="en-US" sz="2400" dirty="0" smtClean="0"/>
          </a:p>
          <a:p>
            <a:pPr eaLnBrk="1" hangingPunct="1"/>
            <a:endParaRPr lang="en-US" dirty="0" smtClean="0"/>
          </a:p>
        </p:txBody>
      </p:sp>
    </p:spTree>
    <p:extLst>
      <p:ext uri="{BB962C8B-B14F-4D97-AF65-F5344CB8AC3E}">
        <p14:creationId xmlns:p14="http://schemas.microsoft.com/office/powerpoint/2010/main" val="2566557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eaLnBrk="1" hangingPunct="1"/>
            <a:r>
              <a:rPr lang="en-US" sz="3400" dirty="0" smtClean="0">
                <a:solidFill>
                  <a:schemeClr val="tx2"/>
                </a:solidFill>
                <a:latin typeface="Arial" pitchFamily="34" charset="0"/>
                <a:cs typeface="Arial" pitchFamily="34" charset="0"/>
              </a:rPr>
              <a:t>The Origination of the Phrase</a:t>
            </a:r>
          </a:p>
        </p:txBody>
      </p:sp>
      <p:sp>
        <p:nvSpPr>
          <p:cNvPr id="15363" name="Content Placeholder 2"/>
          <p:cNvSpPr>
            <a:spLocks noGrp="1"/>
          </p:cNvSpPr>
          <p:nvPr>
            <p:ph sz="quarter" idx="1"/>
          </p:nvPr>
        </p:nvSpPr>
        <p:spPr>
          <a:xfrm>
            <a:off x="304800" y="1258464"/>
            <a:ext cx="8504238" cy="3489378"/>
          </a:xfrm>
        </p:spPr>
        <p:txBody>
          <a:bodyPr>
            <a:normAutofit lnSpcReduction="10000"/>
          </a:bodyPr>
          <a:lstStyle/>
          <a:p>
            <a:pPr>
              <a:spcAft>
                <a:spcPts val="3000"/>
              </a:spcAft>
              <a:buFont typeface="Arial" pitchFamily="34" charset="0"/>
              <a:buChar char="•"/>
            </a:pPr>
            <a:r>
              <a:rPr lang="en-US" sz="2400" dirty="0">
                <a:solidFill>
                  <a:schemeClr val="tx2"/>
                </a:solidFill>
                <a:latin typeface="Arial" charset="0"/>
                <a:cs typeface="Arial" charset="0"/>
              </a:rPr>
              <a:t>Began in early 1950’s</a:t>
            </a:r>
          </a:p>
          <a:p>
            <a:pPr>
              <a:spcAft>
                <a:spcPts val="3000"/>
              </a:spcAft>
              <a:buFont typeface="Arial" pitchFamily="34" charset="0"/>
              <a:buChar char="•"/>
            </a:pPr>
            <a:r>
              <a:rPr lang="en-US" sz="2400" dirty="0">
                <a:solidFill>
                  <a:schemeClr val="tx2"/>
                </a:solidFill>
                <a:latin typeface="Arial" charset="0"/>
                <a:cs typeface="Arial" charset="0"/>
              </a:rPr>
              <a:t>People compare it to the line “Emperors New Clothes”</a:t>
            </a:r>
          </a:p>
          <a:p>
            <a:pPr>
              <a:spcAft>
                <a:spcPts val="3000"/>
              </a:spcAft>
              <a:buFont typeface="Arial" pitchFamily="34" charset="0"/>
              <a:buChar char="•"/>
            </a:pPr>
            <a:r>
              <a:rPr lang="en-US" sz="2400" dirty="0">
                <a:solidFill>
                  <a:schemeClr val="tx2"/>
                </a:solidFill>
                <a:latin typeface="Arial" charset="0"/>
                <a:cs typeface="Arial" charset="0"/>
              </a:rPr>
              <a:t>First public record of the phrase was in The New York Times as a simile – "Financing schools has become a problem about equal to having an elephant in the living room. It's so big you just can't ignore it.”- June 20th, 1959</a:t>
            </a:r>
          </a:p>
          <a:p>
            <a:pPr eaLnBrk="1" hangingPunct="1">
              <a:buFont typeface="Wingdings 2" charset="2"/>
              <a:buNone/>
            </a:pPr>
            <a:endParaRPr lang="en-US" sz="2400" dirty="0" smtClean="0">
              <a:solidFill>
                <a:schemeClr val="tx2"/>
              </a:solidFill>
            </a:endParaRPr>
          </a:p>
          <a:p>
            <a:pPr eaLnBrk="1" hangingPunct="1"/>
            <a:endParaRPr lang="en-US" sz="2400" dirty="0" smtClean="0">
              <a:solidFill>
                <a:schemeClr val="tx2"/>
              </a:solidFill>
            </a:endParaRPr>
          </a:p>
          <a:p>
            <a:pPr eaLnBrk="1" hangingPunct="1"/>
            <a:endParaRPr lang="en-US" dirty="0" smtClean="0">
              <a:solidFill>
                <a:schemeClr val="tx2"/>
              </a:solidFill>
            </a:endParaRPr>
          </a:p>
        </p:txBody>
      </p:sp>
    </p:spTree>
    <p:extLst>
      <p:ext uri="{BB962C8B-B14F-4D97-AF65-F5344CB8AC3E}">
        <p14:creationId xmlns:p14="http://schemas.microsoft.com/office/powerpoint/2010/main" val="645277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eaLnBrk="1" hangingPunct="1"/>
            <a:r>
              <a:rPr lang="en-US" sz="3400" dirty="0" smtClean="0">
                <a:solidFill>
                  <a:schemeClr val="tx2"/>
                </a:solidFill>
                <a:latin typeface="Arial" pitchFamily="34" charset="0"/>
                <a:cs typeface="Arial" pitchFamily="34" charset="0"/>
              </a:rPr>
              <a:t>Why Elephants Are Hard to Confront</a:t>
            </a:r>
          </a:p>
        </p:txBody>
      </p:sp>
      <p:sp>
        <p:nvSpPr>
          <p:cNvPr id="16387" name="Content Placeholder 2"/>
          <p:cNvSpPr>
            <a:spLocks noGrp="1"/>
          </p:cNvSpPr>
          <p:nvPr>
            <p:ph sz="quarter" idx="1"/>
          </p:nvPr>
        </p:nvSpPr>
        <p:spPr>
          <a:xfrm>
            <a:off x="304800" y="1258464"/>
            <a:ext cx="8504238" cy="3489378"/>
          </a:xfrm>
        </p:spPr>
        <p:txBody>
          <a:bodyPr>
            <a:normAutofit fontScale="32500" lnSpcReduction="20000"/>
          </a:bodyPr>
          <a:lstStyle/>
          <a:p>
            <a:pPr>
              <a:spcAft>
                <a:spcPts val="3000"/>
              </a:spcAft>
              <a:buFont typeface="Arial" pitchFamily="34" charset="0"/>
              <a:buChar char="•"/>
            </a:pPr>
            <a:r>
              <a:rPr lang="en-US" sz="5800" dirty="0">
                <a:solidFill>
                  <a:schemeClr val="tx2"/>
                </a:solidFill>
                <a:latin typeface="Arial" charset="0"/>
                <a:cs typeface="Arial" charset="0"/>
              </a:rPr>
              <a:t>Their usually sheer size has a controlling and intimidating effect on people</a:t>
            </a:r>
          </a:p>
          <a:p>
            <a:pPr>
              <a:spcAft>
                <a:spcPts val="3000"/>
              </a:spcAft>
              <a:buFont typeface="Arial" pitchFamily="34" charset="0"/>
              <a:buChar char="•"/>
            </a:pPr>
            <a:r>
              <a:rPr lang="en-US" sz="5800" dirty="0">
                <a:solidFill>
                  <a:schemeClr val="tx2"/>
                </a:solidFill>
                <a:latin typeface="Arial" charset="0"/>
                <a:cs typeface="Arial" charset="0"/>
              </a:rPr>
              <a:t>It is easier to avoid the problem</a:t>
            </a:r>
          </a:p>
          <a:p>
            <a:pPr>
              <a:spcAft>
                <a:spcPts val="3000"/>
              </a:spcAft>
              <a:buFont typeface="Arial" pitchFamily="34" charset="0"/>
              <a:buChar char="•"/>
            </a:pPr>
            <a:r>
              <a:rPr lang="en-US" sz="5800" dirty="0">
                <a:solidFill>
                  <a:schemeClr val="tx2"/>
                </a:solidFill>
                <a:latin typeface="Arial" charset="0"/>
                <a:cs typeface="Arial" charset="0"/>
              </a:rPr>
              <a:t>We don’t know how to react to the elephant</a:t>
            </a:r>
          </a:p>
          <a:p>
            <a:pPr>
              <a:spcAft>
                <a:spcPts val="3000"/>
              </a:spcAft>
              <a:buFont typeface="Arial" pitchFamily="34" charset="0"/>
              <a:buChar char="•"/>
            </a:pPr>
            <a:r>
              <a:rPr lang="en-US" sz="5800" dirty="0">
                <a:solidFill>
                  <a:schemeClr val="tx2"/>
                </a:solidFill>
                <a:latin typeface="Arial" charset="0"/>
                <a:cs typeface="Arial" charset="0"/>
              </a:rPr>
              <a:t>We’re trained to be linear thinkers</a:t>
            </a:r>
          </a:p>
          <a:p>
            <a:pPr>
              <a:spcAft>
                <a:spcPts val="3000"/>
              </a:spcAft>
              <a:buFont typeface="Arial" pitchFamily="34" charset="0"/>
              <a:buChar char="•"/>
            </a:pPr>
            <a:r>
              <a:rPr lang="en-US" sz="5800" dirty="0">
                <a:solidFill>
                  <a:schemeClr val="tx2"/>
                </a:solidFill>
                <a:latin typeface="Arial" charset="0"/>
                <a:cs typeface="Arial" charset="0"/>
              </a:rPr>
              <a:t>Our own personal history</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494701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Autofit/>
          </a:bodyPr>
          <a:lstStyle/>
          <a:p>
            <a:pPr eaLnBrk="1" hangingPunct="1"/>
            <a:r>
              <a:rPr lang="en-US" sz="3400" dirty="0" smtClean="0">
                <a:solidFill>
                  <a:schemeClr val="tx2"/>
                </a:solidFill>
                <a:latin typeface="Arial" pitchFamily="34" charset="0"/>
                <a:cs typeface="Arial" pitchFamily="34" charset="0"/>
              </a:rPr>
              <a:t>How to Deal With Your Elephant in the Room</a:t>
            </a:r>
          </a:p>
        </p:txBody>
      </p:sp>
      <p:sp>
        <p:nvSpPr>
          <p:cNvPr id="17411" name="Content Placeholder 2"/>
          <p:cNvSpPr>
            <a:spLocks noGrp="1"/>
          </p:cNvSpPr>
          <p:nvPr>
            <p:ph sz="quarter" idx="1"/>
          </p:nvPr>
        </p:nvSpPr>
        <p:spPr>
          <a:xfrm>
            <a:off x="304801" y="1372870"/>
            <a:ext cx="5718175" cy="3432175"/>
          </a:xfrm>
        </p:spPr>
        <p:txBody>
          <a:bodyPr>
            <a:normAutofit fontScale="77500" lnSpcReduction="20000"/>
          </a:bodyPr>
          <a:lstStyle/>
          <a:p>
            <a:pPr>
              <a:spcAft>
                <a:spcPts val="3000"/>
              </a:spcAft>
              <a:buFont typeface="Arial" pitchFamily="34" charset="0"/>
              <a:buChar char="•"/>
            </a:pPr>
            <a:r>
              <a:rPr lang="en-US" dirty="0">
                <a:solidFill>
                  <a:schemeClr val="tx2"/>
                </a:solidFill>
                <a:latin typeface="Arial" charset="0"/>
                <a:cs typeface="Arial" charset="0"/>
              </a:rPr>
              <a:t>Acknowledge it is there</a:t>
            </a:r>
          </a:p>
          <a:p>
            <a:pPr marL="274320" lvl="1">
              <a:spcAft>
                <a:spcPts val="3000"/>
              </a:spcAft>
              <a:buClr>
                <a:schemeClr val="accent1"/>
              </a:buClr>
              <a:buSzPct val="85000"/>
              <a:buFont typeface="Arial" pitchFamily="34" charset="0"/>
              <a:buChar char="•"/>
            </a:pPr>
            <a:r>
              <a:rPr lang="en-US" sz="2800" dirty="0">
                <a:solidFill>
                  <a:schemeClr val="tx2"/>
                </a:solidFill>
                <a:latin typeface="Arial" charset="0"/>
                <a:cs typeface="Arial" charset="0"/>
              </a:rPr>
              <a:t>All you can think about is the chocolate bar in the cupboard</a:t>
            </a:r>
          </a:p>
          <a:p>
            <a:pPr>
              <a:spcAft>
                <a:spcPts val="3000"/>
              </a:spcAft>
              <a:buFont typeface="Arial" pitchFamily="34" charset="0"/>
              <a:buChar char="•"/>
            </a:pPr>
            <a:r>
              <a:rPr lang="en-US" dirty="0">
                <a:solidFill>
                  <a:schemeClr val="tx2"/>
                </a:solidFill>
                <a:latin typeface="Arial" charset="0"/>
                <a:cs typeface="Arial" charset="0"/>
              </a:rPr>
              <a:t>Remind them of the old saying:</a:t>
            </a:r>
          </a:p>
          <a:p>
            <a:pPr marL="274320" lvl="1">
              <a:spcAft>
                <a:spcPts val="3000"/>
              </a:spcAft>
              <a:buClr>
                <a:schemeClr val="accent1"/>
              </a:buClr>
              <a:buSzPct val="85000"/>
              <a:buFont typeface="Arial" pitchFamily="34" charset="0"/>
              <a:buChar char="•"/>
            </a:pPr>
            <a:r>
              <a:rPr lang="en-US" sz="2800" dirty="0" smtClean="0">
                <a:solidFill>
                  <a:schemeClr val="tx2"/>
                </a:solidFill>
                <a:latin typeface="Arial" charset="0"/>
                <a:cs typeface="Arial" charset="0"/>
              </a:rPr>
              <a:t>“ </a:t>
            </a:r>
            <a:r>
              <a:rPr lang="en-US" sz="2800" dirty="0">
                <a:solidFill>
                  <a:schemeClr val="tx2"/>
                </a:solidFill>
                <a:latin typeface="Arial" charset="0"/>
                <a:cs typeface="Arial" charset="0"/>
              </a:rPr>
              <a:t>Whatever you do, DO NOT think about the elephant in the room”</a:t>
            </a:r>
          </a:p>
          <a:p>
            <a:pPr marL="274320" lvl="1">
              <a:spcAft>
                <a:spcPts val="3000"/>
              </a:spcAft>
              <a:buClr>
                <a:schemeClr val="accent1"/>
              </a:buClr>
              <a:buSzPct val="85000"/>
              <a:buFont typeface="Arial" pitchFamily="34" charset="0"/>
              <a:buChar char="•"/>
            </a:pPr>
            <a:endParaRPr lang="en-US" sz="2400" dirty="0">
              <a:solidFill>
                <a:schemeClr val="tx1"/>
              </a:solidFill>
              <a:latin typeface="Arial" charset="0"/>
              <a:cs typeface="Arial" charset="0"/>
            </a:endParaRPr>
          </a:p>
          <a:p>
            <a:pPr eaLnBrk="1" hangingPunct="1"/>
            <a:endParaRPr lang="en-US" dirty="0" smtClean="0"/>
          </a:p>
          <a:p>
            <a:pPr marL="273050" lvl="1" eaLnBrk="1" hangingPunct="1"/>
            <a:endParaRPr lang="en-US" dirty="0" smtClean="0"/>
          </a:p>
          <a:p>
            <a:pPr lvl="2" eaLnBrk="1" hangingPunct="1"/>
            <a:endParaRPr lang="en-US" dirty="0" smtClean="0"/>
          </a:p>
        </p:txBody>
      </p:sp>
      <p:pic>
        <p:nvPicPr>
          <p:cNvPr id="17412" name="Picture 3" descr="MP900423122.JPG"/>
          <p:cNvPicPr>
            <a:picLocks noChangeAspect="1"/>
          </p:cNvPicPr>
          <p:nvPr/>
        </p:nvPicPr>
        <p:blipFill>
          <a:blip r:embed="rId3" cstate="print"/>
          <a:srcRect/>
          <a:stretch>
            <a:fillRect/>
          </a:stretch>
        </p:blipFill>
        <p:spPr bwMode="auto">
          <a:xfrm>
            <a:off x="6096001" y="1527403"/>
            <a:ext cx="2511425" cy="2376305"/>
          </a:xfrm>
          <a:prstGeom prst="rect">
            <a:avLst/>
          </a:prstGeom>
          <a:noFill/>
          <a:ln w="9525">
            <a:noFill/>
            <a:miter lim="800000"/>
            <a:headEnd/>
            <a:tailEnd/>
          </a:ln>
        </p:spPr>
      </p:pic>
    </p:spTree>
    <p:extLst>
      <p:ext uri="{BB962C8B-B14F-4D97-AF65-F5344CB8AC3E}">
        <p14:creationId xmlns:p14="http://schemas.microsoft.com/office/powerpoint/2010/main" val="341913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a:xfrm>
            <a:off x="301625" y="1144059"/>
            <a:ext cx="4040188" cy="550578"/>
          </a:xfrm>
          <a:ln w="9525"/>
          <a:effectLst>
            <a:outerShdw dist="25400" dir="5400000" rotWithShape="0">
              <a:srgbClr val="000000">
                <a:alpha val="34998"/>
              </a:srgbClr>
            </a:outerShdw>
          </a:effectLst>
        </p:spPr>
        <p:txBody>
          <a:bodyPr/>
          <a:lstStyle/>
          <a:p>
            <a:pPr algn="ctr" eaLnBrk="1" fontAlgn="auto" hangingPunct="1">
              <a:spcAft>
                <a:spcPts val="0"/>
              </a:spcAft>
              <a:buFont typeface="Wingdings 2"/>
              <a:buNone/>
              <a:defRPr/>
            </a:pPr>
            <a:r>
              <a:rPr dirty="0">
                <a:solidFill>
                  <a:schemeClr val="tx1"/>
                </a:solidFill>
              </a:rPr>
              <a:t>Business</a:t>
            </a:r>
          </a:p>
        </p:txBody>
      </p:sp>
      <p:sp>
        <p:nvSpPr>
          <p:cNvPr id="13" name="Text Placeholder 12"/>
          <p:cNvSpPr>
            <a:spLocks noGrp="1"/>
          </p:cNvSpPr>
          <p:nvPr>
            <p:ph type="body" sz="half" idx="3"/>
          </p:nvPr>
        </p:nvSpPr>
        <p:spPr>
          <a:xfrm>
            <a:off x="4791076" y="1144058"/>
            <a:ext cx="4041775" cy="549387"/>
          </a:xfrm>
          <a:ln w="9525"/>
          <a:effectLst>
            <a:outerShdw dist="25400" dir="5400000" rotWithShape="0">
              <a:srgbClr val="000000">
                <a:alpha val="34998"/>
              </a:srgbClr>
            </a:outerShdw>
          </a:effectLst>
        </p:spPr>
        <p:txBody>
          <a:bodyPr/>
          <a:lstStyle/>
          <a:p>
            <a:pPr algn="ctr" eaLnBrk="1" fontAlgn="auto" hangingPunct="1">
              <a:spcAft>
                <a:spcPts val="0"/>
              </a:spcAft>
              <a:buFont typeface="Wingdings 2"/>
              <a:buNone/>
              <a:defRPr/>
            </a:pPr>
            <a:r>
              <a:rPr lang="en-US" dirty="0" smtClean="0">
                <a:solidFill>
                  <a:schemeClr val="tx1"/>
                </a:solidFill>
              </a:rPr>
              <a:t>Personal</a:t>
            </a:r>
          </a:p>
        </p:txBody>
      </p:sp>
      <p:pic>
        <p:nvPicPr>
          <p:cNvPr id="18437" name="Picture 2" descr="C:\Documents and Settings\BLI\Local Settings\Temporary Internet Files\Content.IE5\3MOQDWB5\MC900441428[1].png"/>
          <p:cNvPicPr>
            <a:picLocks noGrp="1" noChangeAspect="1" noChangeArrowheads="1"/>
          </p:cNvPicPr>
          <p:nvPr>
            <p:ph sz="quarter" idx="2"/>
          </p:nvPr>
        </p:nvPicPr>
        <p:blipFill>
          <a:blip r:embed="rId3" cstate="print"/>
          <a:srcRect/>
          <a:stretch>
            <a:fillRect/>
          </a:stretch>
        </p:blipFill>
        <p:spPr>
          <a:xfrm>
            <a:off x="493713" y="1916298"/>
            <a:ext cx="3657600" cy="2744549"/>
          </a:xfrm>
          <a:noFill/>
        </p:spPr>
      </p:pic>
      <p:sp>
        <p:nvSpPr>
          <p:cNvPr id="18436" name="Title 9"/>
          <p:cNvSpPr>
            <a:spLocks noGrp="1"/>
          </p:cNvSpPr>
          <p:nvPr>
            <p:ph type="title"/>
          </p:nvPr>
        </p:nvSpPr>
        <p:spPr>
          <a:xfrm>
            <a:off x="457200" y="206169"/>
            <a:ext cx="8229600" cy="708231"/>
          </a:xfrm>
        </p:spPr>
        <p:txBody>
          <a:bodyPr>
            <a:normAutofit/>
          </a:bodyPr>
          <a:lstStyle/>
          <a:p>
            <a:pPr eaLnBrk="1" hangingPunct="1"/>
            <a:r>
              <a:rPr lang="en-US" sz="3400" dirty="0" smtClean="0">
                <a:solidFill>
                  <a:schemeClr val="tx2"/>
                </a:solidFill>
              </a:rPr>
              <a:t>What are your Elephants?</a:t>
            </a:r>
          </a:p>
        </p:txBody>
      </p:sp>
      <p:pic>
        <p:nvPicPr>
          <p:cNvPr id="18438" name="Picture 3" descr="C:\Documents and Settings\BLI\Local Settings\Temporary Internet Files\Content.IE5\I6NF2RCX\MC900441498[1].png"/>
          <p:cNvPicPr>
            <a:picLocks noChangeAspect="1" noChangeArrowheads="1"/>
          </p:cNvPicPr>
          <p:nvPr/>
        </p:nvPicPr>
        <p:blipFill>
          <a:blip r:embed="rId4" cstate="print"/>
          <a:srcRect/>
          <a:stretch>
            <a:fillRect/>
          </a:stretch>
        </p:blipFill>
        <p:spPr bwMode="auto">
          <a:xfrm>
            <a:off x="4876800" y="1887697"/>
            <a:ext cx="3657600" cy="2745740"/>
          </a:xfrm>
          <a:prstGeom prst="rect">
            <a:avLst/>
          </a:prstGeom>
          <a:noFill/>
          <a:ln w="9525">
            <a:noFill/>
            <a:miter lim="800000"/>
            <a:headEnd/>
            <a:tailEnd/>
          </a:ln>
        </p:spPr>
      </p:pic>
    </p:spTree>
    <p:extLst>
      <p:ext uri="{BB962C8B-B14F-4D97-AF65-F5344CB8AC3E}">
        <p14:creationId xmlns:p14="http://schemas.microsoft.com/office/powerpoint/2010/main" val="504041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title"/>
          </p:nvPr>
        </p:nvSpPr>
        <p:spPr/>
        <p:txBody>
          <a:bodyPr>
            <a:normAutofit/>
          </a:bodyPr>
          <a:lstStyle/>
          <a:p>
            <a:pPr eaLnBrk="1" hangingPunct="1"/>
            <a:r>
              <a:rPr lang="en-US" sz="3400" dirty="0" smtClean="0">
                <a:solidFill>
                  <a:schemeClr val="tx2"/>
                </a:solidFill>
                <a:latin typeface="Arial" pitchFamily="34" charset="0"/>
                <a:cs typeface="Arial" pitchFamily="34" charset="0"/>
              </a:rPr>
              <a:t>Deal With Them Head On</a:t>
            </a:r>
          </a:p>
        </p:txBody>
      </p:sp>
      <p:sp>
        <p:nvSpPr>
          <p:cNvPr id="19459" name="Content Placeholder 7"/>
          <p:cNvSpPr>
            <a:spLocks noGrp="1"/>
          </p:cNvSpPr>
          <p:nvPr>
            <p:ph sz="quarter" idx="1"/>
          </p:nvPr>
        </p:nvSpPr>
        <p:spPr>
          <a:xfrm>
            <a:off x="304800" y="1258464"/>
            <a:ext cx="6386286" cy="3632850"/>
          </a:xfrm>
        </p:spPr>
        <p:txBody>
          <a:bodyPr>
            <a:normAutofit fontScale="40000" lnSpcReduction="20000"/>
          </a:bodyPr>
          <a:lstStyle/>
          <a:p>
            <a:pPr>
              <a:lnSpc>
                <a:spcPct val="90000"/>
              </a:lnSpc>
              <a:spcAft>
                <a:spcPts val="3000"/>
              </a:spcAft>
              <a:buFont typeface="Arial" pitchFamily="34" charset="0"/>
              <a:buChar char="•"/>
            </a:pPr>
            <a:r>
              <a:rPr lang="en-US" sz="4500" dirty="0">
                <a:solidFill>
                  <a:schemeClr val="tx2"/>
                </a:solidFill>
                <a:latin typeface="Arial" charset="0"/>
                <a:cs typeface="Arial" charset="0"/>
              </a:rPr>
              <a:t>Don’t pretend they are not there</a:t>
            </a:r>
          </a:p>
          <a:p>
            <a:pPr>
              <a:lnSpc>
                <a:spcPct val="90000"/>
              </a:lnSpc>
              <a:spcAft>
                <a:spcPts val="3000"/>
              </a:spcAft>
              <a:buFont typeface="Arial" pitchFamily="34" charset="0"/>
              <a:buChar char="•"/>
            </a:pPr>
            <a:r>
              <a:rPr lang="en-US" sz="4500" dirty="0">
                <a:solidFill>
                  <a:schemeClr val="tx2"/>
                </a:solidFill>
                <a:latin typeface="Arial" charset="0"/>
                <a:cs typeface="Arial" charset="0"/>
              </a:rPr>
              <a:t>As more elephants are ignored, the culture becomes stifled</a:t>
            </a:r>
          </a:p>
          <a:p>
            <a:pPr>
              <a:lnSpc>
                <a:spcPct val="90000"/>
              </a:lnSpc>
              <a:spcAft>
                <a:spcPts val="3000"/>
              </a:spcAft>
              <a:buFont typeface="Arial" pitchFamily="34" charset="0"/>
              <a:buChar char="•"/>
            </a:pPr>
            <a:r>
              <a:rPr lang="en-US" sz="4500" dirty="0">
                <a:solidFill>
                  <a:schemeClr val="tx2"/>
                </a:solidFill>
                <a:latin typeface="Arial" charset="0"/>
                <a:cs typeface="Arial" charset="0"/>
              </a:rPr>
              <a:t>The elephant can represent progress, growth, improvement, change and accountability</a:t>
            </a:r>
          </a:p>
          <a:p>
            <a:pPr>
              <a:lnSpc>
                <a:spcPct val="90000"/>
              </a:lnSpc>
              <a:spcAft>
                <a:spcPts val="3000"/>
              </a:spcAft>
              <a:buFont typeface="Arial" pitchFamily="34" charset="0"/>
              <a:buChar char="•"/>
            </a:pPr>
            <a:r>
              <a:rPr lang="en-US" sz="4500" dirty="0">
                <a:solidFill>
                  <a:schemeClr val="tx2"/>
                </a:solidFill>
                <a:latin typeface="Arial" charset="0"/>
                <a:cs typeface="Arial" charset="0"/>
              </a:rPr>
              <a:t>When dealt with debate and conflict are out in the open</a:t>
            </a:r>
          </a:p>
          <a:p>
            <a:pPr>
              <a:lnSpc>
                <a:spcPct val="90000"/>
              </a:lnSpc>
              <a:spcAft>
                <a:spcPts val="3000"/>
              </a:spcAft>
              <a:buFont typeface="Arial" pitchFamily="34" charset="0"/>
              <a:buChar char="•"/>
            </a:pPr>
            <a:r>
              <a:rPr lang="en-US" sz="4500" dirty="0">
                <a:solidFill>
                  <a:schemeClr val="tx2"/>
                </a:solidFill>
                <a:latin typeface="Arial" charset="0"/>
                <a:cs typeface="Arial" charset="0"/>
              </a:rPr>
              <a:t>Ideas move faster and problems are flushed </a:t>
            </a:r>
            <a:r>
              <a:rPr lang="en-US" sz="4500" dirty="0" smtClean="0">
                <a:solidFill>
                  <a:schemeClr val="tx2"/>
                </a:solidFill>
                <a:latin typeface="Arial" charset="0"/>
                <a:cs typeface="Arial" charset="0"/>
              </a:rPr>
              <a:t>out</a:t>
            </a:r>
            <a:endParaRPr lang="en-US" dirty="0" smtClean="0">
              <a:latin typeface="Arial" charset="0"/>
              <a:cs typeface="Arial" charset="0"/>
            </a:endParaRPr>
          </a:p>
          <a:p>
            <a:pPr eaLnBrk="1" hangingPunct="1">
              <a:lnSpc>
                <a:spcPct val="90000"/>
              </a:lnSpc>
              <a:buFont typeface="Wingdings 2" charset="2"/>
              <a:buNone/>
            </a:pPr>
            <a:endParaRPr lang="en-US" sz="2500" dirty="0" smtClean="0">
              <a:latin typeface="Arial" charset="0"/>
              <a:cs typeface="Arial" charset="0"/>
            </a:endParaRPr>
          </a:p>
          <a:p>
            <a:pPr eaLnBrk="1" hangingPunct="1">
              <a:lnSpc>
                <a:spcPct val="90000"/>
              </a:lnSpc>
            </a:pPr>
            <a:endParaRPr lang="en-US" sz="2500" dirty="0" smtClean="0">
              <a:latin typeface="Arial" charset="0"/>
              <a:cs typeface="Arial" charset="0"/>
            </a:endParaRPr>
          </a:p>
        </p:txBody>
      </p:sp>
      <p:pic>
        <p:nvPicPr>
          <p:cNvPr id="19460" name="Picture 2" descr="C:\Documents and Settings\BLI\Local Settings\Temporary Internet Files\Content.IE5\ID3CXL1P\MC900111472[1].wmf"/>
          <p:cNvPicPr>
            <a:picLocks noChangeAspect="1" noChangeArrowheads="1"/>
          </p:cNvPicPr>
          <p:nvPr/>
        </p:nvPicPr>
        <p:blipFill>
          <a:blip r:embed="rId3" cstate="print"/>
          <a:srcRect/>
          <a:stretch>
            <a:fillRect/>
          </a:stretch>
        </p:blipFill>
        <p:spPr bwMode="auto">
          <a:xfrm>
            <a:off x="6046788" y="1258464"/>
            <a:ext cx="2874962" cy="1658885"/>
          </a:xfrm>
          <a:prstGeom prst="rect">
            <a:avLst/>
          </a:prstGeom>
          <a:noFill/>
          <a:ln w="9525">
            <a:noFill/>
            <a:miter lim="800000"/>
            <a:headEnd/>
            <a:tailEnd/>
          </a:ln>
        </p:spPr>
      </p:pic>
    </p:spTree>
    <p:extLst>
      <p:ext uri="{BB962C8B-B14F-4D97-AF65-F5344CB8AC3E}">
        <p14:creationId xmlns:p14="http://schemas.microsoft.com/office/powerpoint/2010/main" val="23885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06169"/>
            <a:ext cx="8229600" cy="722745"/>
          </a:xfrm>
        </p:spPr>
        <p:txBody>
          <a:bodyPr>
            <a:normAutofit/>
          </a:bodyPr>
          <a:lstStyle/>
          <a:p>
            <a:pPr eaLnBrk="1" hangingPunct="1"/>
            <a:r>
              <a:rPr lang="en-US" sz="3400" dirty="0" smtClean="0">
                <a:solidFill>
                  <a:schemeClr val="tx2"/>
                </a:solidFill>
                <a:latin typeface="Arial" pitchFamily="34" charset="0"/>
                <a:cs typeface="Arial" pitchFamily="34" charset="0"/>
              </a:rPr>
              <a:t>Tact and Empathy</a:t>
            </a:r>
          </a:p>
        </p:txBody>
      </p:sp>
      <p:sp>
        <p:nvSpPr>
          <p:cNvPr id="20483" name="Content Placeholder 2"/>
          <p:cNvSpPr>
            <a:spLocks noGrp="1"/>
          </p:cNvSpPr>
          <p:nvPr>
            <p:ph sz="quarter" idx="1"/>
          </p:nvPr>
        </p:nvSpPr>
        <p:spPr>
          <a:xfrm>
            <a:off x="301625" y="946873"/>
            <a:ext cx="8504238" cy="3644462"/>
          </a:xfrm>
        </p:spPr>
        <p:txBody>
          <a:bodyPr wrap="square">
            <a:spAutoFit/>
          </a:bodyPr>
          <a:lstStyle/>
          <a:p>
            <a:pPr>
              <a:lnSpc>
                <a:spcPct val="70000"/>
              </a:lnSpc>
              <a:spcAft>
                <a:spcPts val="3000"/>
              </a:spcAft>
              <a:buFont typeface="Arial" pitchFamily="34" charset="0"/>
              <a:buChar char="•"/>
            </a:pPr>
            <a:r>
              <a:rPr lang="en-US" sz="1800" dirty="0">
                <a:solidFill>
                  <a:schemeClr val="tx2"/>
                </a:solidFill>
                <a:latin typeface="Arial" charset="0"/>
                <a:cs typeface="Arial" charset="0"/>
              </a:rPr>
              <a:t>What is the other person(s) thinking? Feeling? View point?</a:t>
            </a:r>
          </a:p>
          <a:p>
            <a:pPr>
              <a:lnSpc>
                <a:spcPct val="70000"/>
              </a:lnSpc>
              <a:spcAft>
                <a:spcPts val="3000"/>
              </a:spcAft>
              <a:buFont typeface="Arial" pitchFamily="34" charset="0"/>
              <a:buChar char="•"/>
            </a:pPr>
            <a:r>
              <a:rPr lang="en-US" sz="1800" dirty="0">
                <a:solidFill>
                  <a:schemeClr val="tx2"/>
                </a:solidFill>
                <a:latin typeface="Arial" charset="0"/>
                <a:cs typeface="Arial" charset="0"/>
              </a:rPr>
              <a:t>How might the other person take what you are saying?</a:t>
            </a:r>
          </a:p>
          <a:p>
            <a:pPr>
              <a:lnSpc>
                <a:spcPct val="70000"/>
              </a:lnSpc>
              <a:spcAft>
                <a:spcPts val="3000"/>
              </a:spcAft>
              <a:buFont typeface="Arial" pitchFamily="34" charset="0"/>
              <a:buChar char="•"/>
            </a:pPr>
            <a:r>
              <a:rPr lang="en-US" sz="1800" dirty="0">
                <a:solidFill>
                  <a:schemeClr val="tx2"/>
                </a:solidFill>
                <a:latin typeface="Arial" charset="0"/>
                <a:cs typeface="Arial" charset="0"/>
              </a:rPr>
              <a:t>Be confident</a:t>
            </a:r>
          </a:p>
          <a:p>
            <a:pPr>
              <a:lnSpc>
                <a:spcPct val="70000"/>
              </a:lnSpc>
              <a:spcAft>
                <a:spcPts val="3000"/>
              </a:spcAft>
              <a:buFont typeface="Arial" pitchFamily="34" charset="0"/>
              <a:buChar char="•"/>
            </a:pPr>
            <a:r>
              <a:rPr lang="en-US" sz="1800" dirty="0">
                <a:solidFill>
                  <a:schemeClr val="tx2"/>
                </a:solidFill>
                <a:latin typeface="Arial" charset="0"/>
                <a:cs typeface="Arial" charset="0"/>
              </a:rPr>
              <a:t>Its important to discuss – remember ultimately this will bring you to a better place</a:t>
            </a:r>
          </a:p>
          <a:p>
            <a:pPr>
              <a:lnSpc>
                <a:spcPct val="70000"/>
              </a:lnSpc>
              <a:spcAft>
                <a:spcPts val="3000"/>
              </a:spcAft>
              <a:buFont typeface="Arial" pitchFamily="34" charset="0"/>
              <a:buChar char="•"/>
            </a:pPr>
            <a:r>
              <a:rPr lang="en-US" sz="1800" dirty="0">
                <a:solidFill>
                  <a:schemeClr val="tx2"/>
                </a:solidFill>
                <a:latin typeface="Arial" charset="0"/>
                <a:cs typeface="Arial" charset="0"/>
              </a:rPr>
              <a:t>Watch others do it well</a:t>
            </a:r>
          </a:p>
          <a:p>
            <a:pPr>
              <a:lnSpc>
                <a:spcPct val="70000"/>
              </a:lnSpc>
              <a:spcAft>
                <a:spcPts val="3000"/>
              </a:spcAft>
              <a:buFont typeface="Arial" pitchFamily="34" charset="0"/>
              <a:buChar char="•"/>
            </a:pPr>
            <a:r>
              <a:rPr lang="en-US" sz="1800" dirty="0">
                <a:solidFill>
                  <a:schemeClr val="tx2"/>
                </a:solidFill>
                <a:latin typeface="Arial" charset="0"/>
                <a:cs typeface="Arial" charset="0"/>
              </a:rPr>
              <a:t>“Kill a bee with honey”</a:t>
            </a:r>
          </a:p>
        </p:txBody>
      </p:sp>
    </p:spTree>
    <p:extLst>
      <p:ext uri="{BB962C8B-B14F-4D97-AF65-F5344CB8AC3E}">
        <p14:creationId xmlns:p14="http://schemas.microsoft.com/office/powerpoint/2010/main" val="1047384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a:bodyPr>
          <a:lstStyle/>
          <a:p>
            <a:pPr eaLnBrk="1" hangingPunct="1"/>
            <a:r>
              <a:rPr lang="en-US" sz="3400" dirty="0" smtClean="0">
                <a:solidFill>
                  <a:schemeClr val="tx2"/>
                </a:solidFill>
                <a:latin typeface="Arial" pitchFamily="34" charset="0"/>
                <a:cs typeface="Arial" pitchFamily="34" charset="0"/>
              </a:rPr>
              <a:t>What is Off Limits</a:t>
            </a:r>
          </a:p>
        </p:txBody>
      </p:sp>
      <p:sp>
        <p:nvSpPr>
          <p:cNvPr id="21507" name="Content Placeholder 2"/>
          <p:cNvSpPr>
            <a:spLocks noGrp="1"/>
          </p:cNvSpPr>
          <p:nvPr>
            <p:ph sz="quarter" idx="1"/>
          </p:nvPr>
        </p:nvSpPr>
        <p:spPr>
          <a:xfrm>
            <a:off x="304800" y="1344269"/>
            <a:ext cx="8504238" cy="3517980"/>
          </a:xfrm>
        </p:spPr>
        <p:txBody>
          <a:bodyPr/>
          <a:lstStyle/>
          <a:p>
            <a:pPr>
              <a:lnSpc>
                <a:spcPct val="70000"/>
              </a:lnSpc>
              <a:spcAft>
                <a:spcPts val="3000"/>
              </a:spcAft>
              <a:buFont typeface="Arial" pitchFamily="34" charset="0"/>
              <a:buChar char="•"/>
            </a:pPr>
            <a:r>
              <a:rPr lang="en-US" sz="2400" dirty="0">
                <a:solidFill>
                  <a:schemeClr val="tx2"/>
                </a:solidFill>
                <a:latin typeface="Arial" charset="0"/>
                <a:cs typeface="Arial" charset="0"/>
              </a:rPr>
              <a:t>Not everything has to be </a:t>
            </a:r>
            <a:r>
              <a:rPr lang="en-US" sz="2400" dirty="0" smtClean="0">
                <a:solidFill>
                  <a:schemeClr val="tx2"/>
                </a:solidFill>
                <a:latin typeface="Arial" charset="0"/>
                <a:cs typeface="Arial" charset="0"/>
              </a:rPr>
              <a:t>discussed.</a:t>
            </a:r>
            <a:endParaRPr lang="en-US" sz="2400" dirty="0">
              <a:solidFill>
                <a:schemeClr val="tx2"/>
              </a:solidFill>
              <a:latin typeface="Arial" charset="0"/>
              <a:cs typeface="Arial" charset="0"/>
            </a:endParaRPr>
          </a:p>
          <a:p>
            <a:pPr>
              <a:lnSpc>
                <a:spcPct val="70000"/>
              </a:lnSpc>
              <a:spcAft>
                <a:spcPts val="3000"/>
              </a:spcAft>
              <a:buFont typeface="Arial" pitchFamily="34" charset="0"/>
              <a:buChar char="•"/>
            </a:pPr>
            <a:r>
              <a:rPr lang="en-US" sz="2400" dirty="0">
                <a:solidFill>
                  <a:schemeClr val="tx2"/>
                </a:solidFill>
                <a:latin typeface="Arial" charset="0"/>
                <a:cs typeface="Arial" charset="0"/>
              </a:rPr>
              <a:t>What are your topics that are off limits?</a:t>
            </a:r>
          </a:p>
          <a:p>
            <a:pPr>
              <a:lnSpc>
                <a:spcPct val="70000"/>
              </a:lnSpc>
              <a:spcAft>
                <a:spcPts val="3000"/>
              </a:spcAft>
              <a:buFont typeface="Arial" pitchFamily="34" charset="0"/>
              <a:buChar char="•"/>
            </a:pPr>
            <a:r>
              <a:rPr lang="en-US" sz="2400" dirty="0">
                <a:solidFill>
                  <a:schemeClr val="tx2"/>
                </a:solidFill>
                <a:latin typeface="Arial" charset="0"/>
                <a:cs typeface="Arial" charset="0"/>
              </a:rPr>
              <a:t>Everyone is </a:t>
            </a:r>
            <a:r>
              <a:rPr lang="en-US" sz="2400" dirty="0" smtClean="0">
                <a:solidFill>
                  <a:schemeClr val="tx2"/>
                </a:solidFill>
                <a:latin typeface="Arial" charset="0"/>
                <a:cs typeface="Arial" charset="0"/>
              </a:rPr>
              <a:t>different.</a:t>
            </a:r>
            <a:endParaRPr lang="en-US" sz="2400" dirty="0">
              <a:solidFill>
                <a:schemeClr val="tx2"/>
              </a:solidFill>
              <a:latin typeface="Arial" charset="0"/>
              <a:cs typeface="Arial" charset="0"/>
            </a:endParaRPr>
          </a:p>
          <a:p>
            <a:pPr>
              <a:lnSpc>
                <a:spcPct val="70000"/>
              </a:lnSpc>
              <a:spcAft>
                <a:spcPts val="3000"/>
              </a:spcAft>
              <a:buFont typeface="Arial" pitchFamily="34" charset="0"/>
              <a:buChar char="•"/>
            </a:pPr>
            <a:r>
              <a:rPr lang="en-US" sz="2400" dirty="0">
                <a:solidFill>
                  <a:schemeClr val="tx2"/>
                </a:solidFill>
                <a:latin typeface="Arial" charset="0"/>
                <a:cs typeface="Arial" charset="0"/>
              </a:rPr>
              <a:t>Cultures, Ages, Gender, Race all play a part in what is  off </a:t>
            </a:r>
            <a:r>
              <a:rPr lang="en-US" sz="2400" dirty="0" smtClean="0">
                <a:solidFill>
                  <a:schemeClr val="tx2"/>
                </a:solidFill>
                <a:latin typeface="Arial" charset="0"/>
                <a:cs typeface="Arial" charset="0"/>
              </a:rPr>
              <a:t>limits.</a:t>
            </a:r>
            <a:endParaRPr lang="en-US" sz="2400" dirty="0">
              <a:solidFill>
                <a:schemeClr val="tx2"/>
              </a:solidFill>
              <a:latin typeface="Arial" charset="0"/>
              <a:cs typeface="Arial" charset="0"/>
            </a:endParaRP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2158685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1136</Words>
  <Application>Microsoft Office PowerPoint</Application>
  <PresentationFormat>Custom</PresentationFormat>
  <Paragraphs>84</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Definition</vt:lpstr>
      <vt:lpstr>The Origination of the Phrase</vt:lpstr>
      <vt:lpstr>Why Elephants Are Hard to Confront</vt:lpstr>
      <vt:lpstr>How to Deal With Your Elephant in the Room</vt:lpstr>
      <vt:lpstr>What are your Elephants?</vt:lpstr>
      <vt:lpstr>Deal With Them Head On</vt:lpstr>
      <vt:lpstr>Tact and Empathy</vt:lpstr>
      <vt:lpstr>What is Off Limits</vt:lpstr>
      <vt:lpstr>PowerPoint Presentation</vt:lpstr>
    </vt:vector>
  </TitlesOfParts>
  <Company>Ocozzio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Rodgers</dc:creator>
  <cp:lastModifiedBy>Richard Dufresne</cp:lastModifiedBy>
  <cp:revision>27</cp:revision>
  <dcterms:created xsi:type="dcterms:W3CDTF">2013-02-01T16:39:53Z</dcterms:created>
  <dcterms:modified xsi:type="dcterms:W3CDTF">2015-03-16T11:56:01Z</dcterms:modified>
</cp:coreProperties>
</file>